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61" r:id="rId15"/>
    <p:sldId id="27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58"/>
    <p:restoredTop sz="94726"/>
  </p:normalViewPr>
  <p:slideViewPr>
    <p:cSldViewPr snapToGrid="0">
      <p:cViewPr varScale="1">
        <p:scale>
          <a:sx n="78" d="100"/>
          <a:sy n="78" d="100"/>
        </p:scale>
        <p:origin x="5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E6410D-60FB-4DF3-A948-87B7A0CB0FE0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AE8BB75-627D-4B51-BFB3-511C84D53B5A}">
      <dgm:prSet/>
      <dgm:spPr/>
      <dgm:t>
        <a:bodyPr/>
        <a:lstStyle/>
        <a:p>
          <a:r>
            <a:rPr lang="en-US" dirty="0"/>
            <a:t>The integration of information technology in healthcare is revolutionizing how we deliver and manage medical services.</a:t>
          </a:r>
        </a:p>
      </dgm:t>
    </dgm:pt>
    <dgm:pt modelId="{18AECB6A-A825-49B7-A558-90E2FBF61C3A}" type="parTrans" cxnId="{D3B5BF8F-25AE-414D-AAD9-56CA0C13248B}">
      <dgm:prSet/>
      <dgm:spPr/>
      <dgm:t>
        <a:bodyPr/>
        <a:lstStyle/>
        <a:p>
          <a:endParaRPr lang="en-US"/>
        </a:p>
      </dgm:t>
    </dgm:pt>
    <dgm:pt modelId="{6FE3C99C-6431-463A-94E5-83C3F9A0AB9C}" type="sibTrans" cxnId="{D3B5BF8F-25AE-414D-AAD9-56CA0C13248B}">
      <dgm:prSet/>
      <dgm:spPr/>
      <dgm:t>
        <a:bodyPr/>
        <a:lstStyle/>
        <a:p>
          <a:endParaRPr lang="en-US"/>
        </a:p>
      </dgm:t>
    </dgm:pt>
    <dgm:pt modelId="{6EF034E2-1D50-4E5A-8781-52DBE0C2867B}">
      <dgm:prSet/>
      <dgm:spPr/>
      <dgm:t>
        <a:bodyPr/>
        <a:lstStyle/>
        <a:p>
          <a:r>
            <a:rPr lang="en-US"/>
            <a:t>From electronic health records to telemedicine, IT tools are improving patient outcomes and enabling smarter, faster clinical decisions.</a:t>
          </a:r>
        </a:p>
      </dgm:t>
    </dgm:pt>
    <dgm:pt modelId="{823A6466-E6D3-443D-9BED-6E91D27CE8B9}" type="parTrans" cxnId="{2CEA74C7-49B5-4474-8292-2C5FF54ADDCE}">
      <dgm:prSet/>
      <dgm:spPr/>
      <dgm:t>
        <a:bodyPr/>
        <a:lstStyle/>
        <a:p>
          <a:endParaRPr lang="en-US"/>
        </a:p>
      </dgm:t>
    </dgm:pt>
    <dgm:pt modelId="{2058ACA7-642E-45D7-BB42-2FFCE5474528}" type="sibTrans" cxnId="{2CEA74C7-49B5-4474-8292-2C5FF54ADDCE}">
      <dgm:prSet/>
      <dgm:spPr/>
      <dgm:t>
        <a:bodyPr/>
        <a:lstStyle/>
        <a:p>
          <a:endParaRPr lang="en-US"/>
        </a:p>
      </dgm:t>
    </dgm:pt>
    <dgm:pt modelId="{D9AADA79-B4E6-4833-8320-233AAA329595}">
      <dgm:prSet/>
      <dgm:spPr/>
      <dgm:t>
        <a:bodyPr/>
        <a:lstStyle/>
        <a:p>
          <a:r>
            <a:rPr lang="en-US"/>
            <a:t>This presentation explores how health informatics supports better care quality, enhances operational efficiency, and helps reduce overall healthcare costs through data-driven strategies.</a:t>
          </a:r>
        </a:p>
      </dgm:t>
    </dgm:pt>
    <dgm:pt modelId="{007698A2-88CE-43E2-9CE6-4F9E9EB75D72}" type="parTrans" cxnId="{AFCDC6AB-96E5-43F5-8281-A7FC01411CAA}">
      <dgm:prSet/>
      <dgm:spPr/>
      <dgm:t>
        <a:bodyPr/>
        <a:lstStyle/>
        <a:p>
          <a:endParaRPr lang="en-US"/>
        </a:p>
      </dgm:t>
    </dgm:pt>
    <dgm:pt modelId="{FA165136-AC0B-44B5-90DE-0EF7F175E13D}" type="sibTrans" cxnId="{AFCDC6AB-96E5-43F5-8281-A7FC01411CAA}">
      <dgm:prSet/>
      <dgm:spPr/>
      <dgm:t>
        <a:bodyPr/>
        <a:lstStyle/>
        <a:p>
          <a:endParaRPr lang="en-US"/>
        </a:p>
      </dgm:t>
    </dgm:pt>
    <dgm:pt modelId="{F32F972B-A04E-49DE-AD3A-C2C840B13D15}">
      <dgm:prSet/>
      <dgm:spPr/>
      <dgm:t>
        <a:bodyPr/>
        <a:lstStyle/>
        <a:p>
          <a:r>
            <a:rPr lang="en-US"/>
            <a:t>As healthcare systems become increasingly digital, understanding and leveraging these technologies is essential for both providers and patients.</a:t>
          </a:r>
        </a:p>
      </dgm:t>
    </dgm:pt>
    <dgm:pt modelId="{7C3F6FC6-830F-49B7-AEF0-AB98476126E0}" type="parTrans" cxnId="{4117CE71-AF80-4FD1-A1D6-C910CE93C09D}">
      <dgm:prSet/>
      <dgm:spPr/>
      <dgm:t>
        <a:bodyPr/>
        <a:lstStyle/>
        <a:p>
          <a:endParaRPr lang="en-US"/>
        </a:p>
      </dgm:t>
    </dgm:pt>
    <dgm:pt modelId="{D45029CC-42E5-4926-B686-A9177F58BA76}" type="sibTrans" cxnId="{4117CE71-AF80-4FD1-A1D6-C910CE93C09D}">
      <dgm:prSet/>
      <dgm:spPr/>
      <dgm:t>
        <a:bodyPr/>
        <a:lstStyle/>
        <a:p>
          <a:endParaRPr lang="en-US"/>
        </a:p>
      </dgm:t>
    </dgm:pt>
    <dgm:pt modelId="{F6736AAB-48FB-4A7F-9855-4236D690DB9A}">
      <dgm:prSet/>
      <dgm:spPr/>
      <dgm:t>
        <a:bodyPr/>
        <a:lstStyle/>
        <a:p>
          <a:r>
            <a:rPr lang="en-US"/>
            <a:t>Purpose: To improve treatment quality and reduce costs through data driven decisions.</a:t>
          </a:r>
        </a:p>
      </dgm:t>
    </dgm:pt>
    <dgm:pt modelId="{F5E29C88-1B64-4FF8-B89C-A682B7FDD489}" type="parTrans" cxnId="{C3039B97-7A1E-4626-B6E0-9657349736E9}">
      <dgm:prSet/>
      <dgm:spPr/>
      <dgm:t>
        <a:bodyPr/>
        <a:lstStyle/>
        <a:p>
          <a:endParaRPr lang="en-US"/>
        </a:p>
      </dgm:t>
    </dgm:pt>
    <dgm:pt modelId="{58D98C71-76B9-466A-A31E-855E7A97E2C2}" type="sibTrans" cxnId="{C3039B97-7A1E-4626-B6E0-9657349736E9}">
      <dgm:prSet/>
      <dgm:spPr/>
      <dgm:t>
        <a:bodyPr/>
        <a:lstStyle/>
        <a:p>
          <a:endParaRPr lang="en-US"/>
        </a:p>
      </dgm:t>
    </dgm:pt>
    <dgm:pt modelId="{125DD6EF-A1B2-48DF-9B07-BCC2C43668D2}" type="pres">
      <dgm:prSet presAssocID="{E5E6410D-60FB-4DF3-A948-87B7A0CB0FE0}" presName="outerComposite" presStyleCnt="0">
        <dgm:presLayoutVars>
          <dgm:chMax val="5"/>
          <dgm:dir/>
          <dgm:resizeHandles val="exact"/>
        </dgm:presLayoutVars>
      </dgm:prSet>
      <dgm:spPr/>
    </dgm:pt>
    <dgm:pt modelId="{3219BE30-B974-41CE-A7FB-FB89214D8BFF}" type="pres">
      <dgm:prSet presAssocID="{E5E6410D-60FB-4DF3-A948-87B7A0CB0FE0}" presName="dummyMaxCanvas" presStyleCnt="0">
        <dgm:presLayoutVars/>
      </dgm:prSet>
      <dgm:spPr/>
    </dgm:pt>
    <dgm:pt modelId="{4882F16F-FEF6-4817-A1BA-EB0228617EAF}" type="pres">
      <dgm:prSet presAssocID="{E5E6410D-60FB-4DF3-A948-87B7A0CB0FE0}" presName="FiveNodes_1" presStyleLbl="node1" presStyleIdx="0" presStyleCnt="5">
        <dgm:presLayoutVars>
          <dgm:bulletEnabled val="1"/>
        </dgm:presLayoutVars>
      </dgm:prSet>
      <dgm:spPr/>
    </dgm:pt>
    <dgm:pt modelId="{47C1974B-47DC-4CF0-B4E9-39857C5CBDC7}" type="pres">
      <dgm:prSet presAssocID="{E5E6410D-60FB-4DF3-A948-87B7A0CB0FE0}" presName="FiveNodes_2" presStyleLbl="node1" presStyleIdx="1" presStyleCnt="5">
        <dgm:presLayoutVars>
          <dgm:bulletEnabled val="1"/>
        </dgm:presLayoutVars>
      </dgm:prSet>
      <dgm:spPr/>
    </dgm:pt>
    <dgm:pt modelId="{73E7C7DC-F157-4AEE-A98F-8819F0D69DD6}" type="pres">
      <dgm:prSet presAssocID="{E5E6410D-60FB-4DF3-A948-87B7A0CB0FE0}" presName="FiveNodes_3" presStyleLbl="node1" presStyleIdx="2" presStyleCnt="5">
        <dgm:presLayoutVars>
          <dgm:bulletEnabled val="1"/>
        </dgm:presLayoutVars>
      </dgm:prSet>
      <dgm:spPr/>
    </dgm:pt>
    <dgm:pt modelId="{051D4F1C-E443-4657-A7FC-D9078F519E72}" type="pres">
      <dgm:prSet presAssocID="{E5E6410D-60FB-4DF3-A948-87B7A0CB0FE0}" presName="FiveNodes_4" presStyleLbl="node1" presStyleIdx="3" presStyleCnt="5">
        <dgm:presLayoutVars>
          <dgm:bulletEnabled val="1"/>
        </dgm:presLayoutVars>
      </dgm:prSet>
      <dgm:spPr/>
    </dgm:pt>
    <dgm:pt modelId="{FDC444B9-3D6B-482C-9AB5-640AF79E5F3C}" type="pres">
      <dgm:prSet presAssocID="{E5E6410D-60FB-4DF3-A948-87B7A0CB0FE0}" presName="FiveNodes_5" presStyleLbl="node1" presStyleIdx="4" presStyleCnt="5">
        <dgm:presLayoutVars>
          <dgm:bulletEnabled val="1"/>
        </dgm:presLayoutVars>
      </dgm:prSet>
      <dgm:spPr/>
    </dgm:pt>
    <dgm:pt modelId="{65E6A46B-E499-4902-B986-D482A642025C}" type="pres">
      <dgm:prSet presAssocID="{E5E6410D-60FB-4DF3-A948-87B7A0CB0FE0}" presName="FiveConn_1-2" presStyleLbl="fgAccFollowNode1" presStyleIdx="0" presStyleCnt="4">
        <dgm:presLayoutVars>
          <dgm:bulletEnabled val="1"/>
        </dgm:presLayoutVars>
      </dgm:prSet>
      <dgm:spPr/>
    </dgm:pt>
    <dgm:pt modelId="{2A00F920-7BB2-4045-A26C-BA21F79E1796}" type="pres">
      <dgm:prSet presAssocID="{E5E6410D-60FB-4DF3-A948-87B7A0CB0FE0}" presName="FiveConn_2-3" presStyleLbl="fgAccFollowNode1" presStyleIdx="1" presStyleCnt="4">
        <dgm:presLayoutVars>
          <dgm:bulletEnabled val="1"/>
        </dgm:presLayoutVars>
      </dgm:prSet>
      <dgm:spPr/>
    </dgm:pt>
    <dgm:pt modelId="{3408F823-B275-4AA4-9929-441AFB7B37DE}" type="pres">
      <dgm:prSet presAssocID="{E5E6410D-60FB-4DF3-A948-87B7A0CB0FE0}" presName="FiveConn_3-4" presStyleLbl="fgAccFollowNode1" presStyleIdx="2" presStyleCnt="4">
        <dgm:presLayoutVars>
          <dgm:bulletEnabled val="1"/>
        </dgm:presLayoutVars>
      </dgm:prSet>
      <dgm:spPr/>
    </dgm:pt>
    <dgm:pt modelId="{E6205879-879C-4640-93AE-8E46BF4CA18D}" type="pres">
      <dgm:prSet presAssocID="{E5E6410D-60FB-4DF3-A948-87B7A0CB0FE0}" presName="FiveConn_4-5" presStyleLbl="fgAccFollowNode1" presStyleIdx="3" presStyleCnt="4">
        <dgm:presLayoutVars>
          <dgm:bulletEnabled val="1"/>
        </dgm:presLayoutVars>
      </dgm:prSet>
      <dgm:spPr/>
    </dgm:pt>
    <dgm:pt modelId="{F228B1BF-39A5-4B36-8290-7C700EF8F066}" type="pres">
      <dgm:prSet presAssocID="{E5E6410D-60FB-4DF3-A948-87B7A0CB0FE0}" presName="FiveNodes_1_text" presStyleLbl="node1" presStyleIdx="4" presStyleCnt="5">
        <dgm:presLayoutVars>
          <dgm:bulletEnabled val="1"/>
        </dgm:presLayoutVars>
      </dgm:prSet>
      <dgm:spPr/>
    </dgm:pt>
    <dgm:pt modelId="{4BBACDF7-C4F5-49C9-B6F0-07B0DAD3829D}" type="pres">
      <dgm:prSet presAssocID="{E5E6410D-60FB-4DF3-A948-87B7A0CB0FE0}" presName="FiveNodes_2_text" presStyleLbl="node1" presStyleIdx="4" presStyleCnt="5">
        <dgm:presLayoutVars>
          <dgm:bulletEnabled val="1"/>
        </dgm:presLayoutVars>
      </dgm:prSet>
      <dgm:spPr/>
    </dgm:pt>
    <dgm:pt modelId="{88DC4593-A0BB-408E-980D-310325CEE925}" type="pres">
      <dgm:prSet presAssocID="{E5E6410D-60FB-4DF3-A948-87B7A0CB0FE0}" presName="FiveNodes_3_text" presStyleLbl="node1" presStyleIdx="4" presStyleCnt="5">
        <dgm:presLayoutVars>
          <dgm:bulletEnabled val="1"/>
        </dgm:presLayoutVars>
      </dgm:prSet>
      <dgm:spPr/>
    </dgm:pt>
    <dgm:pt modelId="{AB05722E-E66F-4C36-895C-1DC86A077522}" type="pres">
      <dgm:prSet presAssocID="{E5E6410D-60FB-4DF3-A948-87B7A0CB0FE0}" presName="FiveNodes_4_text" presStyleLbl="node1" presStyleIdx="4" presStyleCnt="5">
        <dgm:presLayoutVars>
          <dgm:bulletEnabled val="1"/>
        </dgm:presLayoutVars>
      </dgm:prSet>
      <dgm:spPr/>
    </dgm:pt>
    <dgm:pt modelId="{3BE7DBC3-4FF6-4022-829E-BFDCF8A333D7}" type="pres">
      <dgm:prSet presAssocID="{E5E6410D-60FB-4DF3-A948-87B7A0CB0FE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EDC5A02-D22C-4471-87EF-9DE62E0BE198}" type="presOf" srcId="{6FE3C99C-6431-463A-94E5-83C3F9A0AB9C}" destId="{65E6A46B-E499-4902-B986-D482A642025C}" srcOrd="0" destOrd="0" presId="urn:microsoft.com/office/officeart/2005/8/layout/vProcess5"/>
    <dgm:cxn modelId="{3187AF1D-2B5F-46BC-BE00-ECD3B4421C9C}" type="presOf" srcId="{6EF034E2-1D50-4E5A-8781-52DBE0C2867B}" destId="{4BBACDF7-C4F5-49C9-B6F0-07B0DAD3829D}" srcOrd="1" destOrd="0" presId="urn:microsoft.com/office/officeart/2005/8/layout/vProcess5"/>
    <dgm:cxn modelId="{C1E4FF38-92E0-4412-AC26-F8A507128C9C}" type="presOf" srcId="{F32F972B-A04E-49DE-AD3A-C2C840B13D15}" destId="{AB05722E-E66F-4C36-895C-1DC86A077522}" srcOrd="1" destOrd="0" presId="urn:microsoft.com/office/officeart/2005/8/layout/vProcess5"/>
    <dgm:cxn modelId="{4437D34C-2715-435F-9287-BA643DF311BA}" type="presOf" srcId="{F6736AAB-48FB-4A7F-9855-4236D690DB9A}" destId="{3BE7DBC3-4FF6-4022-829E-BFDCF8A333D7}" srcOrd="1" destOrd="0" presId="urn:microsoft.com/office/officeart/2005/8/layout/vProcess5"/>
    <dgm:cxn modelId="{79DA284D-372E-4938-85D1-D175E240946C}" type="presOf" srcId="{F6736AAB-48FB-4A7F-9855-4236D690DB9A}" destId="{FDC444B9-3D6B-482C-9AB5-640AF79E5F3C}" srcOrd="0" destOrd="0" presId="urn:microsoft.com/office/officeart/2005/8/layout/vProcess5"/>
    <dgm:cxn modelId="{4117CE71-AF80-4FD1-A1D6-C910CE93C09D}" srcId="{E5E6410D-60FB-4DF3-A948-87B7A0CB0FE0}" destId="{F32F972B-A04E-49DE-AD3A-C2C840B13D15}" srcOrd="3" destOrd="0" parTransId="{7C3F6FC6-830F-49B7-AEF0-AB98476126E0}" sibTransId="{D45029CC-42E5-4926-B686-A9177F58BA76}"/>
    <dgm:cxn modelId="{D3B5BF8F-25AE-414D-AAD9-56CA0C13248B}" srcId="{E5E6410D-60FB-4DF3-A948-87B7A0CB0FE0}" destId="{4AE8BB75-627D-4B51-BFB3-511C84D53B5A}" srcOrd="0" destOrd="0" parTransId="{18AECB6A-A825-49B7-A558-90E2FBF61C3A}" sibTransId="{6FE3C99C-6431-463A-94E5-83C3F9A0AB9C}"/>
    <dgm:cxn modelId="{24BA8096-0E0C-42F0-A227-7595321C0B42}" type="presOf" srcId="{6EF034E2-1D50-4E5A-8781-52DBE0C2867B}" destId="{47C1974B-47DC-4CF0-B4E9-39857C5CBDC7}" srcOrd="0" destOrd="0" presId="urn:microsoft.com/office/officeart/2005/8/layout/vProcess5"/>
    <dgm:cxn modelId="{C3039B97-7A1E-4626-B6E0-9657349736E9}" srcId="{E5E6410D-60FB-4DF3-A948-87B7A0CB0FE0}" destId="{F6736AAB-48FB-4A7F-9855-4236D690DB9A}" srcOrd="4" destOrd="0" parTransId="{F5E29C88-1B64-4FF8-B89C-A682B7FDD489}" sibTransId="{58D98C71-76B9-466A-A31E-855E7A97E2C2}"/>
    <dgm:cxn modelId="{082372A2-C994-4772-8831-DFAF08661D85}" type="presOf" srcId="{2058ACA7-642E-45D7-BB42-2FFCE5474528}" destId="{2A00F920-7BB2-4045-A26C-BA21F79E1796}" srcOrd="0" destOrd="0" presId="urn:microsoft.com/office/officeart/2005/8/layout/vProcess5"/>
    <dgm:cxn modelId="{8D615FA3-A8DE-4AE9-963C-FFEC464CFB81}" type="presOf" srcId="{FA165136-AC0B-44B5-90DE-0EF7F175E13D}" destId="{3408F823-B275-4AA4-9929-441AFB7B37DE}" srcOrd="0" destOrd="0" presId="urn:microsoft.com/office/officeart/2005/8/layout/vProcess5"/>
    <dgm:cxn modelId="{AFCDC6AB-96E5-43F5-8281-A7FC01411CAA}" srcId="{E5E6410D-60FB-4DF3-A948-87B7A0CB0FE0}" destId="{D9AADA79-B4E6-4833-8320-233AAA329595}" srcOrd="2" destOrd="0" parTransId="{007698A2-88CE-43E2-9CE6-4F9E9EB75D72}" sibTransId="{FA165136-AC0B-44B5-90DE-0EF7F175E13D}"/>
    <dgm:cxn modelId="{6A5231B8-5288-4ADD-8142-869180B390B7}" type="presOf" srcId="{F32F972B-A04E-49DE-AD3A-C2C840B13D15}" destId="{051D4F1C-E443-4657-A7FC-D9078F519E72}" srcOrd="0" destOrd="0" presId="urn:microsoft.com/office/officeart/2005/8/layout/vProcess5"/>
    <dgm:cxn modelId="{E4BEB8B9-7377-4BE4-A392-46D0B87CEA37}" type="presOf" srcId="{D45029CC-42E5-4926-B686-A9177F58BA76}" destId="{E6205879-879C-4640-93AE-8E46BF4CA18D}" srcOrd="0" destOrd="0" presId="urn:microsoft.com/office/officeart/2005/8/layout/vProcess5"/>
    <dgm:cxn modelId="{03A65FC0-35CC-43AE-AA92-9774ED110E61}" type="presOf" srcId="{D9AADA79-B4E6-4833-8320-233AAA329595}" destId="{73E7C7DC-F157-4AEE-A98F-8819F0D69DD6}" srcOrd="0" destOrd="0" presId="urn:microsoft.com/office/officeart/2005/8/layout/vProcess5"/>
    <dgm:cxn modelId="{2CEA74C7-49B5-4474-8292-2C5FF54ADDCE}" srcId="{E5E6410D-60FB-4DF3-A948-87B7A0CB0FE0}" destId="{6EF034E2-1D50-4E5A-8781-52DBE0C2867B}" srcOrd="1" destOrd="0" parTransId="{823A6466-E6D3-443D-9BED-6E91D27CE8B9}" sibTransId="{2058ACA7-642E-45D7-BB42-2FFCE5474528}"/>
    <dgm:cxn modelId="{30C9E1CA-2F39-4F34-BC6A-DE4EB215E4AB}" type="presOf" srcId="{D9AADA79-B4E6-4833-8320-233AAA329595}" destId="{88DC4593-A0BB-408E-980D-310325CEE925}" srcOrd="1" destOrd="0" presId="urn:microsoft.com/office/officeart/2005/8/layout/vProcess5"/>
    <dgm:cxn modelId="{6AD568D4-9F72-4CE9-A5D4-75BEF2CC0EF0}" type="presOf" srcId="{4AE8BB75-627D-4B51-BFB3-511C84D53B5A}" destId="{F228B1BF-39A5-4B36-8290-7C700EF8F066}" srcOrd="1" destOrd="0" presId="urn:microsoft.com/office/officeart/2005/8/layout/vProcess5"/>
    <dgm:cxn modelId="{AE2992D9-91A6-4C5A-B479-74F0891BEE06}" type="presOf" srcId="{E5E6410D-60FB-4DF3-A948-87B7A0CB0FE0}" destId="{125DD6EF-A1B2-48DF-9B07-BCC2C43668D2}" srcOrd="0" destOrd="0" presId="urn:microsoft.com/office/officeart/2005/8/layout/vProcess5"/>
    <dgm:cxn modelId="{103DF1EE-6E8B-4C03-A134-E2B684BE77F8}" type="presOf" srcId="{4AE8BB75-627D-4B51-BFB3-511C84D53B5A}" destId="{4882F16F-FEF6-4817-A1BA-EB0228617EAF}" srcOrd="0" destOrd="0" presId="urn:microsoft.com/office/officeart/2005/8/layout/vProcess5"/>
    <dgm:cxn modelId="{19C31335-0454-4A11-95A8-BF1C21F3640F}" type="presParOf" srcId="{125DD6EF-A1B2-48DF-9B07-BCC2C43668D2}" destId="{3219BE30-B974-41CE-A7FB-FB89214D8BFF}" srcOrd="0" destOrd="0" presId="urn:microsoft.com/office/officeart/2005/8/layout/vProcess5"/>
    <dgm:cxn modelId="{9A753349-D25C-4348-BA8A-CAC474D65D97}" type="presParOf" srcId="{125DD6EF-A1B2-48DF-9B07-BCC2C43668D2}" destId="{4882F16F-FEF6-4817-A1BA-EB0228617EAF}" srcOrd="1" destOrd="0" presId="urn:microsoft.com/office/officeart/2005/8/layout/vProcess5"/>
    <dgm:cxn modelId="{D1895DE6-CFA6-46DE-8980-5D8C3EDBE32A}" type="presParOf" srcId="{125DD6EF-A1B2-48DF-9B07-BCC2C43668D2}" destId="{47C1974B-47DC-4CF0-B4E9-39857C5CBDC7}" srcOrd="2" destOrd="0" presId="urn:microsoft.com/office/officeart/2005/8/layout/vProcess5"/>
    <dgm:cxn modelId="{027EDF18-825A-4C2F-B61F-95C368C659E3}" type="presParOf" srcId="{125DD6EF-A1B2-48DF-9B07-BCC2C43668D2}" destId="{73E7C7DC-F157-4AEE-A98F-8819F0D69DD6}" srcOrd="3" destOrd="0" presId="urn:microsoft.com/office/officeart/2005/8/layout/vProcess5"/>
    <dgm:cxn modelId="{33984710-1BB8-4131-8F01-8FD1C16D8F13}" type="presParOf" srcId="{125DD6EF-A1B2-48DF-9B07-BCC2C43668D2}" destId="{051D4F1C-E443-4657-A7FC-D9078F519E72}" srcOrd="4" destOrd="0" presId="urn:microsoft.com/office/officeart/2005/8/layout/vProcess5"/>
    <dgm:cxn modelId="{A5A6B6FA-3431-42A0-AF21-5707A97676A8}" type="presParOf" srcId="{125DD6EF-A1B2-48DF-9B07-BCC2C43668D2}" destId="{FDC444B9-3D6B-482C-9AB5-640AF79E5F3C}" srcOrd="5" destOrd="0" presId="urn:microsoft.com/office/officeart/2005/8/layout/vProcess5"/>
    <dgm:cxn modelId="{6CC37FD4-2EA0-4352-A2E8-DB0F54261F14}" type="presParOf" srcId="{125DD6EF-A1B2-48DF-9B07-BCC2C43668D2}" destId="{65E6A46B-E499-4902-B986-D482A642025C}" srcOrd="6" destOrd="0" presId="urn:microsoft.com/office/officeart/2005/8/layout/vProcess5"/>
    <dgm:cxn modelId="{22544CC1-67B5-444E-B189-0EAC62CC2DC5}" type="presParOf" srcId="{125DD6EF-A1B2-48DF-9B07-BCC2C43668D2}" destId="{2A00F920-7BB2-4045-A26C-BA21F79E1796}" srcOrd="7" destOrd="0" presId="urn:microsoft.com/office/officeart/2005/8/layout/vProcess5"/>
    <dgm:cxn modelId="{895E7441-0A77-4654-9C0A-EF2D9983BEE2}" type="presParOf" srcId="{125DD6EF-A1B2-48DF-9B07-BCC2C43668D2}" destId="{3408F823-B275-4AA4-9929-441AFB7B37DE}" srcOrd="8" destOrd="0" presId="urn:microsoft.com/office/officeart/2005/8/layout/vProcess5"/>
    <dgm:cxn modelId="{40333DCA-FDEB-44F6-9858-40BD6701C4BE}" type="presParOf" srcId="{125DD6EF-A1B2-48DF-9B07-BCC2C43668D2}" destId="{E6205879-879C-4640-93AE-8E46BF4CA18D}" srcOrd="9" destOrd="0" presId="urn:microsoft.com/office/officeart/2005/8/layout/vProcess5"/>
    <dgm:cxn modelId="{3CC9996E-3CF4-4E22-A5CB-423C045694F3}" type="presParOf" srcId="{125DD6EF-A1B2-48DF-9B07-BCC2C43668D2}" destId="{F228B1BF-39A5-4B36-8290-7C700EF8F066}" srcOrd="10" destOrd="0" presId="urn:microsoft.com/office/officeart/2005/8/layout/vProcess5"/>
    <dgm:cxn modelId="{6AB9908F-7B4D-4B48-B916-4D8A5F042EE7}" type="presParOf" srcId="{125DD6EF-A1B2-48DF-9B07-BCC2C43668D2}" destId="{4BBACDF7-C4F5-49C9-B6F0-07B0DAD3829D}" srcOrd="11" destOrd="0" presId="urn:microsoft.com/office/officeart/2005/8/layout/vProcess5"/>
    <dgm:cxn modelId="{14FEFA04-8D96-4D94-B3BB-968463EA1289}" type="presParOf" srcId="{125DD6EF-A1B2-48DF-9B07-BCC2C43668D2}" destId="{88DC4593-A0BB-408E-980D-310325CEE925}" srcOrd="12" destOrd="0" presId="urn:microsoft.com/office/officeart/2005/8/layout/vProcess5"/>
    <dgm:cxn modelId="{F322839C-4361-4110-826D-1212D9E686E5}" type="presParOf" srcId="{125DD6EF-A1B2-48DF-9B07-BCC2C43668D2}" destId="{AB05722E-E66F-4C36-895C-1DC86A077522}" srcOrd="13" destOrd="0" presId="urn:microsoft.com/office/officeart/2005/8/layout/vProcess5"/>
    <dgm:cxn modelId="{C2D5AC6B-B334-4BF3-8F4A-CCA332FEB63B}" type="presParOf" srcId="{125DD6EF-A1B2-48DF-9B07-BCC2C43668D2}" destId="{3BE7DBC3-4FF6-4022-829E-BFDCF8A333D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F149EC-B452-4019-8590-CCB48AB37EA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6F7562B-CA2C-4379-98C0-95592E525090}">
      <dgm:prSet/>
      <dgm:spPr/>
      <dgm:t>
        <a:bodyPr/>
        <a:lstStyle/>
        <a:p>
          <a:r>
            <a:rPr lang="en-US"/>
            <a:t>To assess the measurable effects of health informatics on healthcare quality and financial efficiency.</a:t>
          </a:r>
        </a:p>
      </dgm:t>
    </dgm:pt>
    <dgm:pt modelId="{4E22A34A-5DFB-4CBB-9D98-EC9D3261EC21}" type="parTrans" cxnId="{49DDF33C-EA6C-411D-B3C7-F983B98BCC8D}">
      <dgm:prSet/>
      <dgm:spPr/>
      <dgm:t>
        <a:bodyPr/>
        <a:lstStyle/>
        <a:p>
          <a:endParaRPr lang="en-US"/>
        </a:p>
      </dgm:t>
    </dgm:pt>
    <dgm:pt modelId="{346E00EC-D3DC-419C-A84B-06192D999CC0}" type="sibTrans" cxnId="{49DDF33C-EA6C-411D-B3C7-F983B98BCC8D}">
      <dgm:prSet/>
      <dgm:spPr/>
      <dgm:t>
        <a:bodyPr/>
        <a:lstStyle/>
        <a:p>
          <a:endParaRPr lang="en-US"/>
        </a:p>
      </dgm:t>
    </dgm:pt>
    <dgm:pt modelId="{AE64C19A-347C-467E-A8FF-EC8CB4BA90DF}">
      <dgm:prSet/>
      <dgm:spPr/>
      <dgm:t>
        <a:bodyPr/>
        <a:lstStyle/>
        <a:p>
          <a:r>
            <a:rPr lang="en-US"/>
            <a:t>To identify critical enablers and barriers in the implementation of informatics systems.</a:t>
          </a:r>
        </a:p>
      </dgm:t>
    </dgm:pt>
    <dgm:pt modelId="{00192314-E8F2-4249-93BB-344C32575BC5}" type="parTrans" cxnId="{F03868F6-0FAE-4B57-8D94-B15E6B095CC2}">
      <dgm:prSet/>
      <dgm:spPr/>
      <dgm:t>
        <a:bodyPr/>
        <a:lstStyle/>
        <a:p>
          <a:endParaRPr lang="en-US"/>
        </a:p>
      </dgm:t>
    </dgm:pt>
    <dgm:pt modelId="{B19FE4C7-E825-4FE1-8EB7-BF4D2CC7A68C}" type="sibTrans" cxnId="{F03868F6-0FAE-4B57-8D94-B15E6B095CC2}">
      <dgm:prSet/>
      <dgm:spPr/>
      <dgm:t>
        <a:bodyPr/>
        <a:lstStyle/>
        <a:p>
          <a:endParaRPr lang="en-US"/>
        </a:p>
      </dgm:t>
    </dgm:pt>
    <dgm:pt modelId="{24FA748D-7536-4AEA-B41A-CD4C16146535}">
      <dgm:prSet/>
      <dgm:spPr/>
      <dgm:t>
        <a:bodyPr/>
        <a:lstStyle/>
        <a:p>
          <a:r>
            <a:rPr lang="en-US"/>
            <a:t>To examine the cost-efficiency of informatics-based healthcare models.</a:t>
          </a:r>
        </a:p>
      </dgm:t>
    </dgm:pt>
    <dgm:pt modelId="{297B37D6-EEDA-4C4D-AD16-517E9DD5D2D6}" type="parTrans" cxnId="{DF679F20-4D49-46C9-B8A3-B9545ED3FC77}">
      <dgm:prSet/>
      <dgm:spPr/>
      <dgm:t>
        <a:bodyPr/>
        <a:lstStyle/>
        <a:p>
          <a:endParaRPr lang="en-US"/>
        </a:p>
      </dgm:t>
    </dgm:pt>
    <dgm:pt modelId="{57AA5AF7-81D7-43BF-9A7B-1ADC9E32532E}" type="sibTrans" cxnId="{DF679F20-4D49-46C9-B8A3-B9545ED3FC77}">
      <dgm:prSet/>
      <dgm:spPr/>
      <dgm:t>
        <a:bodyPr/>
        <a:lstStyle/>
        <a:p>
          <a:endParaRPr lang="en-US"/>
        </a:p>
      </dgm:t>
    </dgm:pt>
    <dgm:pt modelId="{15D446DE-6852-BA4D-B672-3884659658AC}" type="pres">
      <dgm:prSet presAssocID="{BAF149EC-B452-4019-8590-CCB48AB37EA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56238D-1B41-6442-A4D5-F2D1E9C4C091}" type="pres">
      <dgm:prSet presAssocID="{C6F7562B-CA2C-4379-98C0-95592E525090}" presName="hierRoot1" presStyleCnt="0"/>
      <dgm:spPr/>
    </dgm:pt>
    <dgm:pt modelId="{E26C7151-3EF6-1D4C-9756-DA9EBDE5780E}" type="pres">
      <dgm:prSet presAssocID="{C6F7562B-CA2C-4379-98C0-95592E525090}" presName="composite" presStyleCnt="0"/>
      <dgm:spPr/>
    </dgm:pt>
    <dgm:pt modelId="{AB89E77F-3BE6-3D43-B8BC-123C3CAA59C7}" type="pres">
      <dgm:prSet presAssocID="{C6F7562B-CA2C-4379-98C0-95592E525090}" presName="background" presStyleLbl="node0" presStyleIdx="0" presStyleCnt="3"/>
      <dgm:spPr/>
    </dgm:pt>
    <dgm:pt modelId="{6CB74526-B9D3-1941-A9F7-7B8087A09B2B}" type="pres">
      <dgm:prSet presAssocID="{C6F7562B-CA2C-4379-98C0-95592E525090}" presName="text" presStyleLbl="fgAcc0" presStyleIdx="0" presStyleCnt="3">
        <dgm:presLayoutVars>
          <dgm:chPref val="3"/>
        </dgm:presLayoutVars>
      </dgm:prSet>
      <dgm:spPr/>
    </dgm:pt>
    <dgm:pt modelId="{EE5809B8-E74F-6C43-9AC6-E2ED943731E3}" type="pres">
      <dgm:prSet presAssocID="{C6F7562B-CA2C-4379-98C0-95592E525090}" presName="hierChild2" presStyleCnt="0"/>
      <dgm:spPr/>
    </dgm:pt>
    <dgm:pt modelId="{2019CE2B-3AC2-4B4E-92C8-A2F5198E6486}" type="pres">
      <dgm:prSet presAssocID="{AE64C19A-347C-467E-A8FF-EC8CB4BA90DF}" presName="hierRoot1" presStyleCnt="0"/>
      <dgm:spPr/>
    </dgm:pt>
    <dgm:pt modelId="{8729B906-50C6-5F49-957C-2CDC56C3EAC4}" type="pres">
      <dgm:prSet presAssocID="{AE64C19A-347C-467E-A8FF-EC8CB4BA90DF}" presName="composite" presStyleCnt="0"/>
      <dgm:spPr/>
    </dgm:pt>
    <dgm:pt modelId="{5C762E8F-43B7-E84A-BACD-34CDD22FFEA1}" type="pres">
      <dgm:prSet presAssocID="{AE64C19A-347C-467E-A8FF-EC8CB4BA90DF}" presName="background" presStyleLbl="node0" presStyleIdx="1" presStyleCnt="3"/>
      <dgm:spPr/>
    </dgm:pt>
    <dgm:pt modelId="{8CF766A7-478C-234E-AE14-1E850C36223F}" type="pres">
      <dgm:prSet presAssocID="{AE64C19A-347C-467E-A8FF-EC8CB4BA90DF}" presName="text" presStyleLbl="fgAcc0" presStyleIdx="1" presStyleCnt="3">
        <dgm:presLayoutVars>
          <dgm:chPref val="3"/>
        </dgm:presLayoutVars>
      </dgm:prSet>
      <dgm:spPr/>
    </dgm:pt>
    <dgm:pt modelId="{31BF424B-CCF4-6141-9D91-2D0C075E49B4}" type="pres">
      <dgm:prSet presAssocID="{AE64C19A-347C-467E-A8FF-EC8CB4BA90DF}" presName="hierChild2" presStyleCnt="0"/>
      <dgm:spPr/>
    </dgm:pt>
    <dgm:pt modelId="{38B83020-73F3-F646-9699-A70D3D9F2A63}" type="pres">
      <dgm:prSet presAssocID="{24FA748D-7536-4AEA-B41A-CD4C16146535}" presName="hierRoot1" presStyleCnt="0"/>
      <dgm:spPr/>
    </dgm:pt>
    <dgm:pt modelId="{4E036408-69A2-D24B-AF89-2FFE38E59E75}" type="pres">
      <dgm:prSet presAssocID="{24FA748D-7536-4AEA-B41A-CD4C16146535}" presName="composite" presStyleCnt="0"/>
      <dgm:spPr/>
    </dgm:pt>
    <dgm:pt modelId="{38E8D992-BAAF-4743-8E11-956B79192046}" type="pres">
      <dgm:prSet presAssocID="{24FA748D-7536-4AEA-B41A-CD4C16146535}" presName="background" presStyleLbl="node0" presStyleIdx="2" presStyleCnt="3"/>
      <dgm:spPr/>
    </dgm:pt>
    <dgm:pt modelId="{873A8BDB-7272-6542-8699-6E4743B01B4D}" type="pres">
      <dgm:prSet presAssocID="{24FA748D-7536-4AEA-B41A-CD4C16146535}" presName="text" presStyleLbl="fgAcc0" presStyleIdx="2" presStyleCnt="3">
        <dgm:presLayoutVars>
          <dgm:chPref val="3"/>
        </dgm:presLayoutVars>
      </dgm:prSet>
      <dgm:spPr/>
    </dgm:pt>
    <dgm:pt modelId="{B5203334-681A-6B40-B4E6-707734F0AFB8}" type="pres">
      <dgm:prSet presAssocID="{24FA748D-7536-4AEA-B41A-CD4C16146535}" presName="hierChild2" presStyleCnt="0"/>
      <dgm:spPr/>
    </dgm:pt>
  </dgm:ptLst>
  <dgm:cxnLst>
    <dgm:cxn modelId="{67F2D01A-B56D-CF40-8AD8-A1618791329F}" type="presOf" srcId="{AE64C19A-347C-467E-A8FF-EC8CB4BA90DF}" destId="{8CF766A7-478C-234E-AE14-1E850C36223F}" srcOrd="0" destOrd="0" presId="urn:microsoft.com/office/officeart/2005/8/layout/hierarchy1"/>
    <dgm:cxn modelId="{DF679F20-4D49-46C9-B8A3-B9545ED3FC77}" srcId="{BAF149EC-B452-4019-8590-CCB48AB37EAA}" destId="{24FA748D-7536-4AEA-B41A-CD4C16146535}" srcOrd="2" destOrd="0" parTransId="{297B37D6-EEDA-4C4D-AD16-517E9DD5D2D6}" sibTransId="{57AA5AF7-81D7-43BF-9A7B-1ADC9E32532E}"/>
    <dgm:cxn modelId="{49DDF33C-EA6C-411D-B3C7-F983B98BCC8D}" srcId="{BAF149EC-B452-4019-8590-CCB48AB37EAA}" destId="{C6F7562B-CA2C-4379-98C0-95592E525090}" srcOrd="0" destOrd="0" parTransId="{4E22A34A-5DFB-4CBB-9D98-EC9D3261EC21}" sibTransId="{346E00EC-D3DC-419C-A84B-06192D999CC0}"/>
    <dgm:cxn modelId="{B0E63868-9CD1-AD48-96FA-47903C933CF8}" type="presOf" srcId="{C6F7562B-CA2C-4379-98C0-95592E525090}" destId="{6CB74526-B9D3-1941-A9F7-7B8087A09B2B}" srcOrd="0" destOrd="0" presId="urn:microsoft.com/office/officeart/2005/8/layout/hierarchy1"/>
    <dgm:cxn modelId="{AA14BA4B-1830-ED4B-A9CE-9644348BAC6C}" type="presOf" srcId="{BAF149EC-B452-4019-8590-CCB48AB37EAA}" destId="{15D446DE-6852-BA4D-B672-3884659658AC}" srcOrd="0" destOrd="0" presId="urn:microsoft.com/office/officeart/2005/8/layout/hierarchy1"/>
    <dgm:cxn modelId="{C64C03B4-08D2-6E40-80B8-DB871313DD93}" type="presOf" srcId="{24FA748D-7536-4AEA-B41A-CD4C16146535}" destId="{873A8BDB-7272-6542-8699-6E4743B01B4D}" srcOrd="0" destOrd="0" presId="urn:microsoft.com/office/officeart/2005/8/layout/hierarchy1"/>
    <dgm:cxn modelId="{F03868F6-0FAE-4B57-8D94-B15E6B095CC2}" srcId="{BAF149EC-B452-4019-8590-CCB48AB37EAA}" destId="{AE64C19A-347C-467E-A8FF-EC8CB4BA90DF}" srcOrd="1" destOrd="0" parTransId="{00192314-E8F2-4249-93BB-344C32575BC5}" sibTransId="{B19FE4C7-E825-4FE1-8EB7-BF4D2CC7A68C}"/>
    <dgm:cxn modelId="{9856B372-26B8-2C42-9F0A-837FCFD40603}" type="presParOf" srcId="{15D446DE-6852-BA4D-B672-3884659658AC}" destId="{8856238D-1B41-6442-A4D5-F2D1E9C4C091}" srcOrd="0" destOrd="0" presId="urn:microsoft.com/office/officeart/2005/8/layout/hierarchy1"/>
    <dgm:cxn modelId="{6C982C49-B5F2-3644-A203-4C2CE5E277D8}" type="presParOf" srcId="{8856238D-1B41-6442-A4D5-F2D1E9C4C091}" destId="{E26C7151-3EF6-1D4C-9756-DA9EBDE5780E}" srcOrd="0" destOrd="0" presId="urn:microsoft.com/office/officeart/2005/8/layout/hierarchy1"/>
    <dgm:cxn modelId="{9A745294-A3E3-3B44-B583-3C5FB7F366B5}" type="presParOf" srcId="{E26C7151-3EF6-1D4C-9756-DA9EBDE5780E}" destId="{AB89E77F-3BE6-3D43-B8BC-123C3CAA59C7}" srcOrd="0" destOrd="0" presId="urn:microsoft.com/office/officeart/2005/8/layout/hierarchy1"/>
    <dgm:cxn modelId="{0D264959-DF4F-F047-92C3-0E508154E923}" type="presParOf" srcId="{E26C7151-3EF6-1D4C-9756-DA9EBDE5780E}" destId="{6CB74526-B9D3-1941-A9F7-7B8087A09B2B}" srcOrd="1" destOrd="0" presId="urn:microsoft.com/office/officeart/2005/8/layout/hierarchy1"/>
    <dgm:cxn modelId="{97F6478B-F0ED-E749-8159-6D9BD5355998}" type="presParOf" srcId="{8856238D-1B41-6442-A4D5-F2D1E9C4C091}" destId="{EE5809B8-E74F-6C43-9AC6-E2ED943731E3}" srcOrd="1" destOrd="0" presId="urn:microsoft.com/office/officeart/2005/8/layout/hierarchy1"/>
    <dgm:cxn modelId="{4FCCAF78-6E0A-5844-BC51-A67A1747195F}" type="presParOf" srcId="{15D446DE-6852-BA4D-B672-3884659658AC}" destId="{2019CE2B-3AC2-4B4E-92C8-A2F5198E6486}" srcOrd="1" destOrd="0" presId="urn:microsoft.com/office/officeart/2005/8/layout/hierarchy1"/>
    <dgm:cxn modelId="{E09A2D62-1405-4347-823C-27A8C5C38DE9}" type="presParOf" srcId="{2019CE2B-3AC2-4B4E-92C8-A2F5198E6486}" destId="{8729B906-50C6-5F49-957C-2CDC56C3EAC4}" srcOrd="0" destOrd="0" presId="urn:microsoft.com/office/officeart/2005/8/layout/hierarchy1"/>
    <dgm:cxn modelId="{5A6E5AB5-049B-F746-BD47-2BA86DF2347B}" type="presParOf" srcId="{8729B906-50C6-5F49-957C-2CDC56C3EAC4}" destId="{5C762E8F-43B7-E84A-BACD-34CDD22FFEA1}" srcOrd="0" destOrd="0" presId="urn:microsoft.com/office/officeart/2005/8/layout/hierarchy1"/>
    <dgm:cxn modelId="{EDA36156-871D-0343-A802-B2F7CC158C9A}" type="presParOf" srcId="{8729B906-50C6-5F49-957C-2CDC56C3EAC4}" destId="{8CF766A7-478C-234E-AE14-1E850C36223F}" srcOrd="1" destOrd="0" presId="urn:microsoft.com/office/officeart/2005/8/layout/hierarchy1"/>
    <dgm:cxn modelId="{3CCDEE53-FA74-EC4D-A1AB-674A1546D09B}" type="presParOf" srcId="{2019CE2B-3AC2-4B4E-92C8-A2F5198E6486}" destId="{31BF424B-CCF4-6141-9D91-2D0C075E49B4}" srcOrd="1" destOrd="0" presId="urn:microsoft.com/office/officeart/2005/8/layout/hierarchy1"/>
    <dgm:cxn modelId="{E75D1A03-5DC9-AC42-B4B3-E41010086428}" type="presParOf" srcId="{15D446DE-6852-BA4D-B672-3884659658AC}" destId="{38B83020-73F3-F646-9699-A70D3D9F2A63}" srcOrd="2" destOrd="0" presId="urn:microsoft.com/office/officeart/2005/8/layout/hierarchy1"/>
    <dgm:cxn modelId="{7B713185-32E7-0A41-A78D-CDEBD86181E6}" type="presParOf" srcId="{38B83020-73F3-F646-9699-A70D3D9F2A63}" destId="{4E036408-69A2-D24B-AF89-2FFE38E59E75}" srcOrd="0" destOrd="0" presId="urn:microsoft.com/office/officeart/2005/8/layout/hierarchy1"/>
    <dgm:cxn modelId="{4F7175C0-7AB9-F447-9A6F-0E5F44AC1330}" type="presParOf" srcId="{4E036408-69A2-D24B-AF89-2FFE38E59E75}" destId="{38E8D992-BAAF-4743-8E11-956B79192046}" srcOrd="0" destOrd="0" presId="urn:microsoft.com/office/officeart/2005/8/layout/hierarchy1"/>
    <dgm:cxn modelId="{8528A4A8-6F76-6B47-B141-B58466F96063}" type="presParOf" srcId="{4E036408-69A2-D24B-AF89-2FFE38E59E75}" destId="{873A8BDB-7272-6542-8699-6E4743B01B4D}" srcOrd="1" destOrd="0" presId="urn:microsoft.com/office/officeart/2005/8/layout/hierarchy1"/>
    <dgm:cxn modelId="{5479E79F-BE1F-4A4D-BCE0-00E525BB525D}" type="presParOf" srcId="{38B83020-73F3-F646-9699-A70D3D9F2A63}" destId="{B5203334-681A-6B40-B4E6-707734F0AFB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6C418F-F243-4A68-A0C1-F5AE8ACC09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1130E99-8C4A-4ACA-A035-E14CD84C7D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Real-Time Access to Data: Health professionals can access complete patient histories instantly, improving the timeliness and accuracy of diagnoses.</a:t>
          </a:r>
        </a:p>
      </dgm:t>
    </dgm:pt>
    <dgm:pt modelId="{7A1C1F97-0C1B-42D7-A094-D0395F976BD4}" type="parTrans" cxnId="{650303D3-F818-4E88-B809-C4A7793B6C7E}">
      <dgm:prSet/>
      <dgm:spPr/>
      <dgm:t>
        <a:bodyPr/>
        <a:lstStyle/>
        <a:p>
          <a:endParaRPr lang="en-US"/>
        </a:p>
      </dgm:t>
    </dgm:pt>
    <dgm:pt modelId="{4B338846-1D39-4F09-AF89-E23E7361FBF3}" type="sibTrans" cxnId="{650303D3-F818-4E88-B809-C4A7793B6C7E}">
      <dgm:prSet/>
      <dgm:spPr/>
      <dgm:t>
        <a:bodyPr/>
        <a:lstStyle/>
        <a:p>
          <a:endParaRPr lang="en-US"/>
        </a:p>
      </dgm:t>
    </dgm:pt>
    <dgm:pt modelId="{7DDEA8C6-0196-47C0-8463-19504A9F7A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Streamlined Communication: Facilitates seamless coordination among primary care providers, specialists, and labs.</a:t>
          </a:r>
        </a:p>
      </dgm:t>
    </dgm:pt>
    <dgm:pt modelId="{3D20A860-AD67-4000-9AF5-21655AF5F536}" type="parTrans" cxnId="{0F1ADFF7-758C-40A1-95D1-2585A35B2837}">
      <dgm:prSet/>
      <dgm:spPr/>
      <dgm:t>
        <a:bodyPr/>
        <a:lstStyle/>
        <a:p>
          <a:endParaRPr lang="en-US"/>
        </a:p>
      </dgm:t>
    </dgm:pt>
    <dgm:pt modelId="{A3599933-0DEA-4904-8B20-DF4236800888}" type="sibTrans" cxnId="{0F1ADFF7-758C-40A1-95D1-2585A35B2837}">
      <dgm:prSet/>
      <dgm:spPr/>
      <dgm:t>
        <a:bodyPr/>
        <a:lstStyle/>
        <a:p>
          <a:endParaRPr lang="en-US"/>
        </a:p>
      </dgm:t>
    </dgm:pt>
    <dgm:pt modelId="{C97C5038-F72A-4DCA-A24D-F24654A5AA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Clinical Decision Support: Informatics systems offer evidence-based tools that aid in diagnosing and managing diseases more effectively.</a:t>
          </a:r>
        </a:p>
      </dgm:t>
    </dgm:pt>
    <dgm:pt modelId="{9DCC0379-6A39-4BAB-BE73-1172DB36980E}" type="parTrans" cxnId="{2930143A-488E-49A4-B3A3-4134278C8141}">
      <dgm:prSet/>
      <dgm:spPr/>
      <dgm:t>
        <a:bodyPr/>
        <a:lstStyle/>
        <a:p>
          <a:endParaRPr lang="en-US"/>
        </a:p>
      </dgm:t>
    </dgm:pt>
    <dgm:pt modelId="{C76477E8-3670-40E0-AB0A-9ED5268F5C6E}" type="sibTrans" cxnId="{2930143A-488E-49A4-B3A3-4134278C8141}">
      <dgm:prSet/>
      <dgm:spPr/>
      <dgm:t>
        <a:bodyPr/>
        <a:lstStyle/>
        <a:p>
          <a:endParaRPr lang="en-US"/>
        </a:p>
      </dgm:t>
    </dgm:pt>
    <dgm:pt modelId="{C045FFC0-6CEE-43D5-8B6C-BDE8DD11CB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Patient Engagement: mHealth apps and portals allow patients to track their health, receive reminders, and communicate with providers, increasing adherence and satisfaction.</a:t>
          </a:r>
        </a:p>
      </dgm:t>
    </dgm:pt>
    <dgm:pt modelId="{A357DCE7-2CFD-4315-BDDE-7356609BDFF6}" type="parTrans" cxnId="{3800E7BB-4580-4026-AC89-68BC871D666A}">
      <dgm:prSet/>
      <dgm:spPr/>
      <dgm:t>
        <a:bodyPr/>
        <a:lstStyle/>
        <a:p>
          <a:endParaRPr lang="en-US"/>
        </a:p>
      </dgm:t>
    </dgm:pt>
    <dgm:pt modelId="{BF276903-50F1-4526-94B8-B7033F0DE1E0}" type="sibTrans" cxnId="{3800E7BB-4580-4026-AC89-68BC871D666A}">
      <dgm:prSet/>
      <dgm:spPr/>
      <dgm:t>
        <a:bodyPr/>
        <a:lstStyle/>
        <a:p>
          <a:endParaRPr lang="en-US"/>
        </a:p>
      </dgm:t>
    </dgm:pt>
    <dgm:pt modelId="{B50174ED-F1B7-4251-8C77-BF5F48EFDC13}" type="pres">
      <dgm:prSet presAssocID="{6C6C418F-F243-4A68-A0C1-F5AE8ACC0993}" presName="root" presStyleCnt="0">
        <dgm:presLayoutVars>
          <dgm:dir/>
          <dgm:resizeHandles val="exact"/>
        </dgm:presLayoutVars>
      </dgm:prSet>
      <dgm:spPr/>
    </dgm:pt>
    <dgm:pt modelId="{4DCD132C-7203-4EDF-81E9-4752DABC4854}" type="pres">
      <dgm:prSet presAssocID="{C1130E99-8C4A-4ACA-A035-E14CD84C7D5A}" presName="compNode" presStyleCnt="0"/>
      <dgm:spPr/>
    </dgm:pt>
    <dgm:pt modelId="{92709598-552D-4228-95F9-36297BB82F3F}" type="pres">
      <dgm:prSet presAssocID="{C1130E99-8C4A-4ACA-A035-E14CD84C7D5A}" presName="bgRect" presStyleLbl="bgShp" presStyleIdx="0" presStyleCnt="4"/>
      <dgm:spPr/>
    </dgm:pt>
    <dgm:pt modelId="{1E0CCBB3-5C30-4A04-9424-8DCC78D35201}" type="pres">
      <dgm:prSet presAssocID="{C1130E99-8C4A-4ACA-A035-E14CD84C7D5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575D610B-810E-42B7-B39A-A15E367D56A4}" type="pres">
      <dgm:prSet presAssocID="{C1130E99-8C4A-4ACA-A035-E14CD84C7D5A}" presName="spaceRect" presStyleCnt="0"/>
      <dgm:spPr/>
    </dgm:pt>
    <dgm:pt modelId="{225B5CE3-6CE3-4E6A-8506-5739E465B887}" type="pres">
      <dgm:prSet presAssocID="{C1130E99-8C4A-4ACA-A035-E14CD84C7D5A}" presName="parTx" presStyleLbl="revTx" presStyleIdx="0" presStyleCnt="4">
        <dgm:presLayoutVars>
          <dgm:chMax val="0"/>
          <dgm:chPref val="0"/>
        </dgm:presLayoutVars>
      </dgm:prSet>
      <dgm:spPr/>
    </dgm:pt>
    <dgm:pt modelId="{3E052E40-EDAB-4FC1-B515-B00333E21DDF}" type="pres">
      <dgm:prSet presAssocID="{4B338846-1D39-4F09-AF89-E23E7361FBF3}" presName="sibTrans" presStyleCnt="0"/>
      <dgm:spPr/>
    </dgm:pt>
    <dgm:pt modelId="{785FB8E2-B6A3-4799-B1B7-F4C07877E344}" type="pres">
      <dgm:prSet presAssocID="{7DDEA8C6-0196-47C0-8463-19504A9F7AC0}" presName="compNode" presStyleCnt="0"/>
      <dgm:spPr/>
    </dgm:pt>
    <dgm:pt modelId="{783C5388-F4A8-4F53-9707-8CE20A982A91}" type="pres">
      <dgm:prSet presAssocID="{7DDEA8C6-0196-47C0-8463-19504A9F7AC0}" presName="bgRect" presStyleLbl="bgShp" presStyleIdx="1" presStyleCnt="4"/>
      <dgm:spPr/>
    </dgm:pt>
    <dgm:pt modelId="{9FBDA6E2-D792-41A4-83C9-E6E4C67B3539}" type="pres">
      <dgm:prSet presAssocID="{7DDEA8C6-0196-47C0-8463-19504A9F7AC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DDC2A00C-3267-439D-BA1F-147D900DFF30}" type="pres">
      <dgm:prSet presAssocID="{7DDEA8C6-0196-47C0-8463-19504A9F7AC0}" presName="spaceRect" presStyleCnt="0"/>
      <dgm:spPr/>
    </dgm:pt>
    <dgm:pt modelId="{37B2BFA5-067D-4ED1-BC32-AC0186478D99}" type="pres">
      <dgm:prSet presAssocID="{7DDEA8C6-0196-47C0-8463-19504A9F7AC0}" presName="parTx" presStyleLbl="revTx" presStyleIdx="1" presStyleCnt="4">
        <dgm:presLayoutVars>
          <dgm:chMax val="0"/>
          <dgm:chPref val="0"/>
        </dgm:presLayoutVars>
      </dgm:prSet>
      <dgm:spPr/>
    </dgm:pt>
    <dgm:pt modelId="{31C970A7-6A87-48CE-B33D-B257DEFA838F}" type="pres">
      <dgm:prSet presAssocID="{A3599933-0DEA-4904-8B20-DF4236800888}" presName="sibTrans" presStyleCnt="0"/>
      <dgm:spPr/>
    </dgm:pt>
    <dgm:pt modelId="{591A6545-D9FE-4A90-89E5-DF19591F5BF1}" type="pres">
      <dgm:prSet presAssocID="{C97C5038-F72A-4DCA-A24D-F24654A5AABE}" presName="compNode" presStyleCnt="0"/>
      <dgm:spPr/>
    </dgm:pt>
    <dgm:pt modelId="{FD4E90FC-97A9-44B8-A3CA-3F5C737031E6}" type="pres">
      <dgm:prSet presAssocID="{C97C5038-F72A-4DCA-A24D-F24654A5AABE}" presName="bgRect" presStyleLbl="bgShp" presStyleIdx="2" presStyleCnt="4"/>
      <dgm:spPr/>
    </dgm:pt>
    <dgm:pt modelId="{490537C2-9EF0-43B6-A76A-9BC50FD89610}" type="pres">
      <dgm:prSet presAssocID="{C97C5038-F72A-4DCA-A24D-F24654A5AAB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2E31DE73-A358-4BCE-B2C2-1F70873F25BB}" type="pres">
      <dgm:prSet presAssocID="{C97C5038-F72A-4DCA-A24D-F24654A5AABE}" presName="spaceRect" presStyleCnt="0"/>
      <dgm:spPr/>
    </dgm:pt>
    <dgm:pt modelId="{CB92DAE0-6A3E-4580-BFFC-0AE3B73DB896}" type="pres">
      <dgm:prSet presAssocID="{C97C5038-F72A-4DCA-A24D-F24654A5AABE}" presName="parTx" presStyleLbl="revTx" presStyleIdx="2" presStyleCnt="4">
        <dgm:presLayoutVars>
          <dgm:chMax val="0"/>
          <dgm:chPref val="0"/>
        </dgm:presLayoutVars>
      </dgm:prSet>
      <dgm:spPr/>
    </dgm:pt>
    <dgm:pt modelId="{364E4F87-83B2-445D-BB75-6834B3324CC2}" type="pres">
      <dgm:prSet presAssocID="{C76477E8-3670-40E0-AB0A-9ED5268F5C6E}" presName="sibTrans" presStyleCnt="0"/>
      <dgm:spPr/>
    </dgm:pt>
    <dgm:pt modelId="{636372DA-85E1-41AD-AE48-40EDAC08A947}" type="pres">
      <dgm:prSet presAssocID="{C045FFC0-6CEE-43D5-8B6C-BDE8DD11CB73}" presName="compNode" presStyleCnt="0"/>
      <dgm:spPr/>
    </dgm:pt>
    <dgm:pt modelId="{F243071D-E643-44E8-88C3-3E42902B6DE8}" type="pres">
      <dgm:prSet presAssocID="{C045FFC0-6CEE-43D5-8B6C-BDE8DD11CB73}" presName="bgRect" presStyleLbl="bgShp" presStyleIdx="3" presStyleCnt="4"/>
      <dgm:spPr/>
    </dgm:pt>
    <dgm:pt modelId="{603736DF-533B-4E73-B3BC-27E57A535571}" type="pres">
      <dgm:prSet presAssocID="{C045FFC0-6CEE-43D5-8B6C-BDE8DD11CB7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AD205506-56E8-4222-80C8-EFBAF03D3178}" type="pres">
      <dgm:prSet presAssocID="{C045FFC0-6CEE-43D5-8B6C-BDE8DD11CB73}" presName="spaceRect" presStyleCnt="0"/>
      <dgm:spPr/>
    </dgm:pt>
    <dgm:pt modelId="{D91E0F97-A51F-4918-835F-6724D444E003}" type="pres">
      <dgm:prSet presAssocID="{C045FFC0-6CEE-43D5-8B6C-BDE8DD11CB7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0318129-CC9D-4B67-BA19-6C292DFFDF1D}" type="presOf" srcId="{C045FFC0-6CEE-43D5-8B6C-BDE8DD11CB73}" destId="{D91E0F97-A51F-4918-835F-6724D444E003}" srcOrd="0" destOrd="0" presId="urn:microsoft.com/office/officeart/2018/2/layout/IconVerticalSolidList"/>
    <dgm:cxn modelId="{C6DE0236-BB23-4333-852A-6F7EFD3921E5}" type="presOf" srcId="{C1130E99-8C4A-4ACA-A035-E14CD84C7D5A}" destId="{225B5CE3-6CE3-4E6A-8506-5739E465B887}" srcOrd="0" destOrd="0" presId="urn:microsoft.com/office/officeart/2018/2/layout/IconVerticalSolidList"/>
    <dgm:cxn modelId="{2930143A-488E-49A4-B3A3-4134278C8141}" srcId="{6C6C418F-F243-4A68-A0C1-F5AE8ACC0993}" destId="{C97C5038-F72A-4DCA-A24D-F24654A5AABE}" srcOrd="2" destOrd="0" parTransId="{9DCC0379-6A39-4BAB-BE73-1172DB36980E}" sibTransId="{C76477E8-3670-40E0-AB0A-9ED5268F5C6E}"/>
    <dgm:cxn modelId="{7C54AA41-A5A4-438D-B880-1290F9D98510}" type="presOf" srcId="{7DDEA8C6-0196-47C0-8463-19504A9F7AC0}" destId="{37B2BFA5-067D-4ED1-BC32-AC0186478D99}" srcOrd="0" destOrd="0" presId="urn:microsoft.com/office/officeart/2018/2/layout/IconVerticalSolidList"/>
    <dgm:cxn modelId="{3800E7BB-4580-4026-AC89-68BC871D666A}" srcId="{6C6C418F-F243-4A68-A0C1-F5AE8ACC0993}" destId="{C045FFC0-6CEE-43D5-8B6C-BDE8DD11CB73}" srcOrd="3" destOrd="0" parTransId="{A357DCE7-2CFD-4315-BDDE-7356609BDFF6}" sibTransId="{BF276903-50F1-4526-94B8-B7033F0DE1E0}"/>
    <dgm:cxn modelId="{650303D3-F818-4E88-B809-C4A7793B6C7E}" srcId="{6C6C418F-F243-4A68-A0C1-F5AE8ACC0993}" destId="{C1130E99-8C4A-4ACA-A035-E14CD84C7D5A}" srcOrd="0" destOrd="0" parTransId="{7A1C1F97-0C1B-42D7-A094-D0395F976BD4}" sibTransId="{4B338846-1D39-4F09-AF89-E23E7361FBF3}"/>
    <dgm:cxn modelId="{6DC3C1D4-2910-4A47-898A-788D17CDF1A8}" type="presOf" srcId="{6C6C418F-F243-4A68-A0C1-F5AE8ACC0993}" destId="{B50174ED-F1B7-4251-8C77-BF5F48EFDC13}" srcOrd="0" destOrd="0" presId="urn:microsoft.com/office/officeart/2018/2/layout/IconVerticalSolidList"/>
    <dgm:cxn modelId="{BD4452EE-B674-4414-BDC4-A8124BA0A6A7}" type="presOf" srcId="{C97C5038-F72A-4DCA-A24D-F24654A5AABE}" destId="{CB92DAE0-6A3E-4580-BFFC-0AE3B73DB896}" srcOrd="0" destOrd="0" presId="urn:microsoft.com/office/officeart/2018/2/layout/IconVerticalSolidList"/>
    <dgm:cxn modelId="{0F1ADFF7-758C-40A1-95D1-2585A35B2837}" srcId="{6C6C418F-F243-4A68-A0C1-F5AE8ACC0993}" destId="{7DDEA8C6-0196-47C0-8463-19504A9F7AC0}" srcOrd="1" destOrd="0" parTransId="{3D20A860-AD67-4000-9AF5-21655AF5F536}" sibTransId="{A3599933-0DEA-4904-8B20-DF4236800888}"/>
    <dgm:cxn modelId="{4EC697F6-917A-4626-AAD7-7E4D5D81F185}" type="presParOf" srcId="{B50174ED-F1B7-4251-8C77-BF5F48EFDC13}" destId="{4DCD132C-7203-4EDF-81E9-4752DABC4854}" srcOrd="0" destOrd="0" presId="urn:microsoft.com/office/officeart/2018/2/layout/IconVerticalSolidList"/>
    <dgm:cxn modelId="{2FC98FEA-0583-4EAA-AAC3-E02242191092}" type="presParOf" srcId="{4DCD132C-7203-4EDF-81E9-4752DABC4854}" destId="{92709598-552D-4228-95F9-36297BB82F3F}" srcOrd="0" destOrd="0" presId="urn:microsoft.com/office/officeart/2018/2/layout/IconVerticalSolidList"/>
    <dgm:cxn modelId="{2372FA6B-C310-4DE7-8796-049FBFFD46CA}" type="presParOf" srcId="{4DCD132C-7203-4EDF-81E9-4752DABC4854}" destId="{1E0CCBB3-5C30-4A04-9424-8DCC78D35201}" srcOrd="1" destOrd="0" presId="urn:microsoft.com/office/officeart/2018/2/layout/IconVerticalSolidList"/>
    <dgm:cxn modelId="{45401729-0026-4A50-9D86-4D54613726E7}" type="presParOf" srcId="{4DCD132C-7203-4EDF-81E9-4752DABC4854}" destId="{575D610B-810E-42B7-B39A-A15E367D56A4}" srcOrd="2" destOrd="0" presId="urn:microsoft.com/office/officeart/2018/2/layout/IconVerticalSolidList"/>
    <dgm:cxn modelId="{CBD7052D-3A9B-4CB7-BAB9-E3BBAD2F0B7D}" type="presParOf" srcId="{4DCD132C-7203-4EDF-81E9-4752DABC4854}" destId="{225B5CE3-6CE3-4E6A-8506-5739E465B887}" srcOrd="3" destOrd="0" presId="urn:microsoft.com/office/officeart/2018/2/layout/IconVerticalSolidList"/>
    <dgm:cxn modelId="{FA9B4FAE-C723-40D3-A5B2-D4AF487DDE43}" type="presParOf" srcId="{B50174ED-F1B7-4251-8C77-BF5F48EFDC13}" destId="{3E052E40-EDAB-4FC1-B515-B00333E21DDF}" srcOrd="1" destOrd="0" presId="urn:microsoft.com/office/officeart/2018/2/layout/IconVerticalSolidList"/>
    <dgm:cxn modelId="{F1A9B0F9-A3F9-4CD9-989A-D545645CDDA0}" type="presParOf" srcId="{B50174ED-F1B7-4251-8C77-BF5F48EFDC13}" destId="{785FB8E2-B6A3-4799-B1B7-F4C07877E344}" srcOrd="2" destOrd="0" presId="urn:microsoft.com/office/officeart/2018/2/layout/IconVerticalSolidList"/>
    <dgm:cxn modelId="{7D3D1B48-1E13-4D0A-A184-AC826205051A}" type="presParOf" srcId="{785FB8E2-B6A3-4799-B1B7-F4C07877E344}" destId="{783C5388-F4A8-4F53-9707-8CE20A982A91}" srcOrd="0" destOrd="0" presId="urn:microsoft.com/office/officeart/2018/2/layout/IconVerticalSolidList"/>
    <dgm:cxn modelId="{CDB1CB11-E91F-42CD-B4B6-0FA1085DB1D4}" type="presParOf" srcId="{785FB8E2-B6A3-4799-B1B7-F4C07877E344}" destId="{9FBDA6E2-D792-41A4-83C9-E6E4C67B3539}" srcOrd="1" destOrd="0" presId="urn:microsoft.com/office/officeart/2018/2/layout/IconVerticalSolidList"/>
    <dgm:cxn modelId="{2BD3CE30-C9DB-4263-81C7-D870F93D57E2}" type="presParOf" srcId="{785FB8E2-B6A3-4799-B1B7-F4C07877E344}" destId="{DDC2A00C-3267-439D-BA1F-147D900DFF30}" srcOrd="2" destOrd="0" presId="urn:microsoft.com/office/officeart/2018/2/layout/IconVerticalSolidList"/>
    <dgm:cxn modelId="{276AF894-6437-42FB-B4E5-22CE8D19F70D}" type="presParOf" srcId="{785FB8E2-B6A3-4799-B1B7-F4C07877E344}" destId="{37B2BFA5-067D-4ED1-BC32-AC0186478D99}" srcOrd="3" destOrd="0" presId="urn:microsoft.com/office/officeart/2018/2/layout/IconVerticalSolidList"/>
    <dgm:cxn modelId="{F484F038-2327-43B3-A174-DDE1738F3784}" type="presParOf" srcId="{B50174ED-F1B7-4251-8C77-BF5F48EFDC13}" destId="{31C970A7-6A87-48CE-B33D-B257DEFA838F}" srcOrd="3" destOrd="0" presId="urn:microsoft.com/office/officeart/2018/2/layout/IconVerticalSolidList"/>
    <dgm:cxn modelId="{A5F1D344-420E-4EBE-B4B6-9F8D664C6271}" type="presParOf" srcId="{B50174ED-F1B7-4251-8C77-BF5F48EFDC13}" destId="{591A6545-D9FE-4A90-89E5-DF19591F5BF1}" srcOrd="4" destOrd="0" presId="urn:microsoft.com/office/officeart/2018/2/layout/IconVerticalSolidList"/>
    <dgm:cxn modelId="{FA5873E0-DD5C-4A75-98CF-4DD4387EF2FC}" type="presParOf" srcId="{591A6545-D9FE-4A90-89E5-DF19591F5BF1}" destId="{FD4E90FC-97A9-44B8-A3CA-3F5C737031E6}" srcOrd="0" destOrd="0" presId="urn:microsoft.com/office/officeart/2018/2/layout/IconVerticalSolidList"/>
    <dgm:cxn modelId="{254E31A0-9F1C-4274-A943-EB453441E770}" type="presParOf" srcId="{591A6545-D9FE-4A90-89E5-DF19591F5BF1}" destId="{490537C2-9EF0-43B6-A76A-9BC50FD89610}" srcOrd="1" destOrd="0" presId="urn:microsoft.com/office/officeart/2018/2/layout/IconVerticalSolidList"/>
    <dgm:cxn modelId="{38915BAF-86F7-4C23-B7FA-81EBB973814D}" type="presParOf" srcId="{591A6545-D9FE-4A90-89E5-DF19591F5BF1}" destId="{2E31DE73-A358-4BCE-B2C2-1F70873F25BB}" srcOrd="2" destOrd="0" presId="urn:microsoft.com/office/officeart/2018/2/layout/IconVerticalSolidList"/>
    <dgm:cxn modelId="{A7C41CBD-3301-4AE1-B4C0-DD000EFD265E}" type="presParOf" srcId="{591A6545-D9FE-4A90-89E5-DF19591F5BF1}" destId="{CB92DAE0-6A3E-4580-BFFC-0AE3B73DB896}" srcOrd="3" destOrd="0" presId="urn:microsoft.com/office/officeart/2018/2/layout/IconVerticalSolidList"/>
    <dgm:cxn modelId="{C63CA462-B35A-436A-A053-FC398BF8D6FB}" type="presParOf" srcId="{B50174ED-F1B7-4251-8C77-BF5F48EFDC13}" destId="{364E4F87-83B2-445D-BB75-6834B3324CC2}" srcOrd="5" destOrd="0" presId="urn:microsoft.com/office/officeart/2018/2/layout/IconVerticalSolidList"/>
    <dgm:cxn modelId="{4BD58CFA-07A5-4FD7-B985-61E8D6AD995C}" type="presParOf" srcId="{B50174ED-F1B7-4251-8C77-BF5F48EFDC13}" destId="{636372DA-85E1-41AD-AE48-40EDAC08A947}" srcOrd="6" destOrd="0" presId="urn:microsoft.com/office/officeart/2018/2/layout/IconVerticalSolidList"/>
    <dgm:cxn modelId="{658EC64E-F800-4477-B606-59D307AD52E3}" type="presParOf" srcId="{636372DA-85E1-41AD-AE48-40EDAC08A947}" destId="{F243071D-E643-44E8-88C3-3E42902B6DE8}" srcOrd="0" destOrd="0" presId="urn:microsoft.com/office/officeart/2018/2/layout/IconVerticalSolidList"/>
    <dgm:cxn modelId="{2193AD77-F1FE-43BD-BCC1-3926AB841DB9}" type="presParOf" srcId="{636372DA-85E1-41AD-AE48-40EDAC08A947}" destId="{603736DF-533B-4E73-B3BC-27E57A535571}" srcOrd="1" destOrd="0" presId="urn:microsoft.com/office/officeart/2018/2/layout/IconVerticalSolidList"/>
    <dgm:cxn modelId="{069D25D1-E654-4960-9936-4C8E6C90CE5D}" type="presParOf" srcId="{636372DA-85E1-41AD-AE48-40EDAC08A947}" destId="{AD205506-56E8-4222-80C8-EFBAF03D3178}" srcOrd="2" destOrd="0" presId="urn:microsoft.com/office/officeart/2018/2/layout/IconVerticalSolidList"/>
    <dgm:cxn modelId="{0343E118-89C1-47B3-8EB1-64D19C974DB2}" type="presParOf" srcId="{636372DA-85E1-41AD-AE48-40EDAC08A947}" destId="{D91E0F97-A51F-4918-835F-6724D444E0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E03825-365B-4AAE-8121-0CB4151268A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BC466C2-D7F3-4998-A26D-F957E52F8AD3}">
      <dgm:prSet/>
      <dgm:spPr/>
      <dgm:t>
        <a:bodyPr/>
        <a:lstStyle/>
        <a:p>
          <a:r>
            <a:rPr lang="en-US"/>
            <a:t>Expand Digital Infrastructure: Prioritize broadband and IT development in rural and underserved areas.</a:t>
          </a:r>
        </a:p>
      </dgm:t>
    </dgm:pt>
    <dgm:pt modelId="{B4FAAD84-23B7-40A6-9A57-9C0DB5EB8179}" type="parTrans" cxnId="{73B8E423-F1C0-4CF0-9F6C-CFD3346A0866}">
      <dgm:prSet/>
      <dgm:spPr/>
      <dgm:t>
        <a:bodyPr/>
        <a:lstStyle/>
        <a:p>
          <a:endParaRPr lang="en-US"/>
        </a:p>
      </dgm:t>
    </dgm:pt>
    <dgm:pt modelId="{DE10A3FE-9D07-4E85-92B8-F81E4845339D}" type="sibTrans" cxnId="{73B8E423-F1C0-4CF0-9F6C-CFD3346A0866}">
      <dgm:prSet/>
      <dgm:spPr/>
      <dgm:t>
        <a:bodyPr/>
        <a:lstStyle/>
        <a:p>
          <a:endParaRPr lang="en-US"/>
        </a:p>
      </dgm:t>
    </dgm:pt>
    <dgm:pt modelId="{04BCC91F-34E1-47A2-B8C5-8C3BA5B53287}">
      <dgm:prSet/>
      <dgm:spPr/>
      <dgm:t>
        <a:bodyPr/>
        <a:lstStyle/>
        <a:p>
          <a:r>
            <a:rPr lang="en-US"/>
            <a:t>Government Incentives: Offer subsidies, tax benefits, and grants to encourage adoption among providers.</a:t>
          </a:r>
        </a:p>
      </dgm:t>
    </dgm:pt>
    <dgm:pt modelId="{B563627D-1B31-4957-A90B-B787D95F1BD8}" type="parTrans" cxnId="{656E1BFD-C3DF-4B0D-84D3-07A3906F5C67}">
      <dgm:prSet/>
      <dgm:spPr/>
      <dgm:t>
        <a:bodyPr/>
        <a:lstStyle/>
        <a:p>
          <a:endParaRPr lang="en-US"/>
        </a:p>
      </dgm:t>
    </dgm:pt>
    <dgm:pt modelId="{16FB3ED5-1D70-4654-8F6F-96D10F1923F5}" type="sibTrans" cxnId="{656E1BFD-C3DF-4B0D-84D3-07A3906F5C67}">
      <dgm:prSet/>
      <dgm:spPr/>
      <dgm:t>
        <a:bodyPr/>
        <a:lstStyle/>
        <a:p>
          <a:endParaRPr lang="en-US"/>
        </a:p>
      </dgm:t>
    </dgm:pt>
    <dgm:pt modelId="{B9AEFA84-54F9-4D8A-9930-81ED74250C65}">
      <dgm:prSet/>
      <dgm:spPr/>
      <dgm:t>
        <a:bodyPr/>
        <a:lstStyle/>
        <a:p>
          <a:r>
            <a:rPr lang="en-US"/>
            <a:t>Standardized Training Modules: Implement nationwide training for healthcare professionals on digital health tools.</a:t>
          </a:r>
        </a:p>
      </dgm:t>
    </dgm:pt>
    <dgm:pt modelId="{77A0A032-B5E5-46FE-A99D-CC4F520E81F1}" type="parTrans" cxnId="{9624E696-CEED-4C36-A193-3AC04B17A7E8}">
      <dgm:prSet/>
      <dgm:spPr/>
      <dgm:t>
        <a:bodyPr/>
        <a:lstStyle/>
        <a:p>
          <a:endParaRPr lang="en-US"/>
        </a:p>
      </dgm:t>
    </dgm:pt>
    <dgm:pt modelId="{75CDC786-FBCB-40E2-859A-5FC324EC315C}" type="sibTrans" cxnId="{9624E696-CEED-4C36-A193-3AC04B17A7E8}">
      <dgm:prSet/>
      <dgm:spPr/>
      <dgm:t>
        <a:bodyPr/>
        <a:lstStyle/>
        <a:p>
          <a:endParaRPr lang="en-US"/>
        </a:p>
      </dgm:t>
    </dgm:pt>
    <dgm:pt modelId="{48C98334-F0D5-4781-BAC0-79581BB902FC}">
      <dgm:prSet/>
      <dgm:spPr/>
      <dgm:t>
        <a:bodyPr/>
        <a:lstStyle/>
        <a:p>
          <a:r>
            <a:rPr lang="en-US" dirty="0"/>
            <a:t>Policy Alignment: Develop legal frameworks that keep pace with emerging technologies while safeguarding patient rights.</a:t>
          </a:r>
        </a:p>
      </dgm:t>
    </dgm:pt>
    <dgm:pt modelId="{209957AE-16EF-4098-B91C-FF8074E2C57B}" type="parTrans" cxnId="{BB07D697-CC10-4FB0-8C83-2A0830C74272}">
      <dgm:prSet/>
      <dgm:spPr/>
      <dgm:t>
        <a:bodyPr/>
        <a:lstStyle/>
        <a:p>
          <a:endParaRPr lang="en-US"/>
        </a:p>
      </dgm:t>
    </dgm:pt>
    <dgm:pt modelId="{C67DF43A-6949-4A00-90E4-E6A730502760}" type="sibTrans" cxnId="{BB07D697-CC10-4FB0-8C83-2A0830C74272}">
      <dgm:prSet/>
      <dgm:spPr/>
      <dgm:t>
        <a:bodyPr/>
        <a:lstStyle/>
        <a:p>
          <a:endParaRPr lang="en-US"/>
        </a:p>
      </dgm:t>
    </dgm:pt>
    <dgm:pt modelId="{DA5A3179-E3A3-4A6F-9A74-9002F2636DA5}" type="pres">
      <dgm:prSet presAssocID="{00E03825-365B-4AAE-8121-0CB4151268AB}" presName="root" presStyleCnt="0">
        <dgm:presLayoutVars>
          <dgm:dir/>
          <dgm:resizeHandles val="exact"/>
        </dgm:presLayoutVars>
      </dgm:prSet>
      <dgm:spPr/>
    </dgm:pt>
    <dgm:pt modelId="{4EBDEFEE-CD6B-49EA-BEEA-BFAC1003A3F0}" type="pres">
      <dgm:prSet presAssocID="{9BC466C2-D7F3-4998-A26D-F957E52F8AD3}" presName="compNode" presStyleCnt="0"/>
      <dgm:spPr/>
    </dgm:pt>
    <dgm:pt modelId="{8E1A1066-448B-436F-BB7D-77EC1EA1B343}" type="pres">
      <dgm:prSet presAssocID="{9BC466C2-D7F3-4998-A26D-F957E52F8AD3}" presName="bgRect" presStyleLbl="bgShp" presStyleIdx="0" presStyleCnt="4"/>
      <dgm:spPr/>
    </dgm:pt>
    <dgm:pt modelId="{F8070B14-755C-4BE5-8C20-61DF7425A611}" type="pres">
      <dgm:prSet presAssocID="{9BC466C2-D7F3-4998-A26D-F957E52F8AD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903AE17E-5741-4D47-A0C2-A1E7F11E10B7}" type="pres">
      <dgm:prSet presAssocID="{9BC466C2-D7F3-4998-A26D-F957E52F8AD3}" presName="spaceRect" presStyleCnt="0"/>
      <dgm:spPr/>
    </dgm:pt>
    <dgm:pt modelId="{63A70693-DEF0-485A-BE7E-C5C952B0A143}" type="pres">
      <dgm:prSet presAssocID="{9BC466C2-D7F3-4998-A26D-F957E52F8AD3}" presName="parTx" presStyleLbl="revTx" presStyleIdx="0" presStyleCnt="4">
        <dgm:presLayoutVars>
          <dgm:chMax val="0"/>
          <dgm:chPref val="0"/>
        </dgm:presLayoutVars>
      </dgm:prSet>
      <dgm:spPr/>
    </dgm:pt>
    <dgm:pt modelId="{3EB2F040-0C78-461F-BEDC-366B31C09C8F}" type="pres">
      <dgm:prSet presAssocID="{DE10A3FE-9D07-4E85-92B8-F81E4845339D}" presName="sibTrans" presStyleCnt="0"/>
      <dgm:spPr/>
    </dgm:pt>
    <dgm:pt modelId="{5C151B6C-CB7E-4EC0-8AB9-9C02F36733AA}" type="pres">
      <dgm:prSet presAssocID="{04BCC91F-34E1-47A2-B8C5-8C3BA5B53287}" presName="compNode" presStyleCnt="0"/>
      <dgm:spPr/>
    </dgm:pt>
    <dgm:pt modelId="{C021B750-4D2C-42DB-8B2F-1F5909372EED}" type="pres">
      <dgm:prSet presAssocID="{04BCC91F-34E1-47A2-B8C5-8C3BA5B53287}" presName="bgRect" presStyleLbl="bgShp" presStyleIdx="1" presStyleCnt="4"/>
      <dgm:spPr/>
    </dgm:pt>
    <dgm:pt modelId="{5E337853-73E0-418A-987F-F50FD2E01442}" type="pres">
      <dgm:prSet presAssocID="{04BCC91F-34E1-47A2-B8C5-8C3BA5B5328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FE4BF85F-829E-44CF-81C7-444847F286B4}" type="pres">
      <dgm:prSet presAssocID="{04BCC91F-34E1-47A2-B8C5-8C3BA5B53287}" presName="spaceRect" presStyleCnt="0"/>
      <dgm:spPr/>
    </dgm:pt>
    <dgm:pt modelId="{17E9A8EB-E3BB-4CFD-B23A-AAF68A3BF853}" type="pres">
      <dgm:prSet presAssocID="{04BCC91F-34E1-47A2-B8C5-8C3BA5B53287}" presName="parTx" presStyleLbl="revTx" presStyleIdx="1" presStyleCnt="4">
        <dgm:presLayoutVars>
          <dgm:chMax val="0"/>
          <dgm:chPref val="0"/>
        </dgm:presLayoutVars>
      </dgm:prSet>
      <dgm:spPr/>
    </dgm:pt>
    <dgm:pt modelId="{51F83978-606F-4E75-93A5-7E1A40BFBD82}" type="pres">
      <dgm:prSet presAssocID="{16FB3ED5-1D70-4654-8F6F-96D10F1923F5}" presName="sibTrans" presStyleCnt="0"/>
      <dgm:spPr/>
    </dgm:pt>
    <dgm:pt modelId="{EC287754-F0D4-44C4-8604-314D345EF64C}" type="pres">
      <dgm:prSet presAssocID="{B9AEFA84-54F9-4D8A-9930-81ED74250C65}" presName="compNode" presStyleCnt="0"/>
      <dgm:spPr/>
    </dgm:pt>
    <dgm:pt modelId="{273ACAEE-DC77-436D-8302-4BE05471A67A}" type="pres">
      <dgm:prSet presAssocID="{B9AEFA84-54F9-4D8A-9930-81ED74250C65}" presName="bgRect" presStyleLbl="bgShp" presStyleIdx="2" presStyleCnt="4"/>
      <dgm:spPr/>
    </dgm:pt>
    <dgm:pt modelId="{B67E1CD9-D26A-4D40-98C4-87AC8AD6DC7B}" type="pres">
      <dgm:prSet presAssocID="{B9AEFA84-54F9-4D8A-9930-81ED74250C6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47F60423-94B8-47CF-A791-2288B61C20A7}" type="pres">
      <dgm:prSet presAssocID="{B9AEFA84-54F9-4D8A-9930-81ED74250C65}" presName="spaceRect" presStyleCnt="0"/>
      <dgm:spPr/>
    </dgm:pt>
    <dgm:pt modelId="{C0422425-A991-47B7-A10D-53DD034A9F19}" type="pres">
      <dgm:prSet presAssocID="{B9AEFA84-54F9-4D8A-9930-81ED74250C65}" presName="parTx" presStyleLbl="revTx" presStyleIdx="2" presStyleCnt="4">
        <dgm:presLayoutVars>
          <dgm:chMax val="0"/>
          <dgm:chPref val="0"/>
        </dgm:presLayoutVars>
      </dgm:prSet>
      <dgm:spPr/>
    </dgm:pt>
    <dgm:pt modelId="{D566DAB3-0A35-4EF1-8BA5-FF8C4DFA505A}" type="pres">
      <dgm:prSet presAssocID="{75CDC786-FBCB-40E2-859A-5FC324EC315C}" presName="sibTrans" presStyleCnt="0"/>
      <dgm:spPr/>
    </dgm:pt>
    <dgm:pt modelId="{6FCCE559-03FB-41B7-B5BD-1C37101625FD}" type="pres">
      <dgm:prSet presAssocID="{48C98334-F0D5-4781-BAC0-79581BB902FC}" presName="compNode" presStyleCnt="0"/>
      <dgm:spPr/>
    </dgm:pt>
    <dgm:pt modelId="{06B11BC2-99E2-4E57-A662-E264135E22B7}" type="pres">
      <dgm:prSet presAssocID="{48C98334-F0D5-4781-BAC0-79581BB902FC}" presName="bgRect" presStyleLbl="bgShp" presStyleIdx="3" presStyleCnt="4"/>
      <dgm:spPr/>
    </dgm:pt>
    <dgm:pt modelId="{AA17E73A-BC0D-4ED7-BCD5-F3D6659132C6}" type="pres">
      <dgm:prSet presAssocID="{48C98334-F0D5-4781-BAC0-79581BB902F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D2D40052-3492-4F26-8EC0-D334E4168FA7}" type="pres">
      <dgm:prSet presAssocID="{48C98334-F0D5-4781-BAC0-79581BB902FC}" presName="spaceRect" presStyleCnt="0"/>
      <dgm:spPr/>
    </dgm:pt>
    <dgm:pt modelId="{AA72C2B2-3CA9-4F89-8061-0170198E7441}" type="pres">
      <dgm:prSet presAssocID="{48C98334-F0D5-4781-BAC0-79581BB902F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387D009-E680-41F0-BE46-A67AEE328FA1}" type="presOf" srcId="{48C98334-F0D5-4781-BAC0-79581BB902FC}" destId="{AA72C2B2-3CA9-4F89-8061-0170198E7441}" srcOrd="0" destOrd="0" presId="urn:microsoft.com/office/officeart/2018/2/layout/IconVerticalSolidList"/>
    <dgm:cxn modelId="{73B8E423-F1C0-4CF0-9F6C-CFD3346A0866}" srcId="{00E03825-365B-4AAE-8121-0CB4151268AB}" destId="{9BC466C2-D7F3-4998-A26D-F957E52F8AD3}" srcOrd="0" destOrd="0" parTransId="{B4FAAD84-23B7-40A6-9A57-9C0DB5EB8179}" sibTransId="{DE10A3FE-9D07-4E85-92B8-F81E4845339D}"/>
    <dgm:cxn modelId="{76ADF78B-955D-4401-921F-FB1F3AF83DC2}" type="presOf" srcId="{04BCC91F-34E1-47A2-B8C5-8C3BA5B53287}" destId="{17E9A8EB-E3BB-4CFD-B23A-AAF68A3BF853}" srcOrd="0" destOrd="0" presId="urn:microsoft.com/office/officeart/2018/2/layout/IconVerticalSolidList"/>
    <dgm:cxn modelId="{9624E696-CEED-4C36-A193-3AC04B17A7E8}" srcId="{00E03825-365B-4AAE-8121-0CB4151268AB}" destId="{B9AEFA84-54F9-4D8A-9930-81ED74250C65}" srcOrd="2" destOrd="0" parTransId="{77A0A032-B5E5-46FE-A99D-CC4F520E81F1}" sibTransId="{75CDC786-FBCB-40E2-859A-5FC324EC315C}"/>
    <dgm:cxn modelId="{BB07D697-CC10-4FB0-8C83-2A0830C74272}" srcId="{00E03825-365B-4AAE-8121-0CB4151268AB}" destId="{48C98334-F0D5-4781-BAC0-79581BB902FC}" srcOrd="3" destOrd="0" parTransId="{209957AE-16EF-4098-B91C-FF8074E2C57B}" sibTransId="{C67DF43A-6949-4A00-90E4-E6A730502760}"/>
    <dgm:cxn modelId="{EFD601CC-C9F2-41D9-ACE3-2A54F4D14133}" type="presOf" srcId="{B9AEFA84-54F9-4D8A-9930-81ED74250C65}" destId="{C0422425-A991-47B7-A10D-53DD034A9F19}" srcOrd="0" destOrd="0" presId="urn:microsoft.com/office/officeart/2018/2/layout/IconVerticalSolidList"/>
    <dgm:cxn modelId="{5E61BDCE-D6F1-4A9F-A8B8-0F7FB40FEC5A}" type="presOf" srcId="{9BC466C2-D7F3-4998-A26D-F957E52F8AD3}" destId="{63A70693-DEF0-485A-BE7E-C5C952B0A143}" srcOrd="0" destOrd="0" presId="urn:microsoft.com/office/officeart/2018/2/layout/IconVerticalSolidList"/>
    <dgm:cxn modelId="{E2FBA7E8-E653-435F-8CFA-0D1F0EAD97DE}" type="presOf" srcId="{00E03825-365B-4AAE-8121-0CB4151268AB}" destId="{DA5A3179-E3A3-4A6F-9A74-9002F2636DA5}" srcOrd="0" destOrd="0" presId="urn:microsoft.com/office/officeart/2018/2/layout/IconVerticalSolidList"/>
    <dgm:cxn modelId="{656E1BFD-C3DF-4B0D-84D3-07A3906F5C67}" srcId="{00E03825-365B-4AAE-8121-0CB4151268AB}" destId="{04BCC91F-34E1-47A2-B8C5-8C3BA5B53287}" srcOrd="1" destOrd="0" parTransId="{B563627D-1B31-4957-A90B-B787D95F1BD8}" sibTransId="{16FB3ED5-1D70-4654-8F6F-96D10F1923F5}"/>
    <dgm:cxn modelId="{8815F982-8AED-4808-8CD8-0D3017A8F527}" type="presParOf" srcId="{DA5A3179-E3A3-4A6F-9A74-9002F2636DA5}" destId="{4EBDEFEE-CD6B-49EA-BEEA-BFAC1003A3F0}" srcOrd="0" destOrd="0" presId="urn:microsoft.com/office/officeart/2018/2/layout/IconVerticalSolidList"/>
    <dgm:cxn modelId="{AB78F1EB-AB2C-433F-8718-B317CCBA9136}" type="presParOf" srcId="{4EBDEFEE-CD6B-49EA-BEEA-BFAC1003A3F0}" destId="{8E1A1066-448B-436F-BB7D-77EC1EA1B343}" srcOrd="0" destOrd="0" presId="urn:microsoft.com/office/officeart/2018/2/layout/IconVerticalSolidList"/>
    <dgm:cxn modelId="{9E4F0BB5-9B79-465F-A071-026558B4F5E2}" type="presParOf" srcId="{4EBDEFEE-CD6B-49EA-BEEA-BFAC1003A3F0}" destId="{F8070B14-755C-4BE5-8C20-61DF7425A611}" srcOrd="1" destOrd="0" presId="urn:microsoft.com/office/officeart/2018/2/layout/IconVerticalSolidList"/>
    <dgm:cxn modelId="{E6110AD3-A69B-41C8-8D55-F90955731EF5}" type="presParOf" srcId="{4EBDEFEE-CD6B-49EA-BEEA-BFAC1003A3F0}" destId="{903AE17E-5741-4D47-A0C2-A1E7F11E10B7}" srcOrd="2" destOrd="0" presId="urn:microsoft.com/office/officeart/2018/2/layout/IconVerticalSolidList"/>
    <dgm:cxn modelId="{88095125-1D57-4797-93CB-EF42DFC7917D}" type="presParOf" srcId="{4EBDEFEE-CD6B-49EA-BEEA-BFAC1003A3F0}" destId="{63A70693-DEF0-485A-BE7E-C5C952B0A143}" srcOrd="3" destOrd="0" presId="urn:microsoft.com/office/officeart/2018/2/layout/IconVerticalSolidList"/>
    <dgm:cxn modelId="{4868BDD2-ABCC-40EE-9CDA-D39CE05C77FA}" type="presParOf" srcId="{DA5A3179-E3A3-4A6F-9A74-9002F2636DA5}" destId="{3EB2F040-0C78-461F-BEDC-366B31C09C8F}" srcOrd="1" destOrd="0" presId="urn:microsoft.com/office/officeart/2018/2/layout/IconVerticalSolidList"/>
    <dgm:cxn modelId="{66B48CDB-0802-411D-A559-5047CCB24D70}" type="presParOf" srcId="{DA5A3179-E3A3-4A6F-9A74-9002F2636DA5}" destId="{5C151B6C-CB7E-4EC0-8AB9-9C02F36733AA}" srcOrd="2" destOrd="0" presId="urn:microsoft.com/office/officeart/2018/2/layout/IconVerticalSolidList"/>
    <dgm:cxn modelId="{2D4D4EDC-C518-443A-89FF-61ACA99135A5}" type="presParOf" srcId="{5C151B6C-CB7E-4EC0-8AB9-9C02F36733AA}" destId="{C021B750-4D2C-42DB-8B2F-1F5909372EED}" srcOrd="0" destOrd="0" presId="urn:microsoft.com/office/officeart/2018/2/layout/IconVerticalSolidList"/>
    <dgm:cxn modelId="{E02A75F4-A933-48B8-9023-F8F0B6E56A18}" type="presParOf" srcId="{5C151B6C-CB7E-4EC0-8AB9-9C02F36733AA}" destId="{5E337853-73E0-418A-987F-F50FD2E01442}" srcOrd="1" destOrd="0" presId="urn:microsoft.com/office/officeart/2018/2/layout/IconVerticalSolidList"/>
    <dgm:cxn modelId="{A6ED709B-C3B5-4FDC-99F2-930B2F8ACD24}" type="presParOf" srcId="{5C151B6C-CB7E-4EC0-8AB9-9C02F36733AA}" destId="{FE4BF85F-829E-44CF-81C7-444847F286B4}" srcOrd="2" destOrd="0" presId="urn:microsoft.com/office/officeart/2018/2/layout/IconVerticalSolidList"/>
    <dgm:cxn modelId="{86BCE649-DA2A-41A0-9802-4942E451276D}" type="presParOf" srcId="{5C151B6C-CB7E-4EC0-8AB9-9C02F36733AA}" destId="{17E9A8EB-E3BB-4CFD-B23A-AAF68A3BF853}" srcOrd="3" destOrd="0" presId="urn:microsoft.com/office/officeart/2018/2/layout/IconVerticalSolidList"/>
    <dgm:cxn modelId="{8B047E8B-82FD-4B29-B224-4871D3C9A7C7}" type="presParOf" srcId="{DA5A3179-E3A3-4A6F-9A74-9002F2636DA5}" destId="{51F83978-606F-4E75-93A5-7E1A40BFBD82}" srcOrd="3" destOrd="0" presId="urn:microsoft.com/office/officeart/2018/2/layout/IconVerticalSolidList"/>
    <dgm:cxn modelId="{98E4BF90-DF0F-4A7C-B0CF-B6817D7DF259}" type="presParOf" srcId="{DA5A3179-E3A3-4A6F-9A74-9002F2636DA5}" destId="{EC287754-F0D4-44C4-8604-314D345EF64C}" srcOrd="4" destOrd="0" presId="urn:microsoft.com/office/officeart/2018/2/layout/IconVerticalSolidList"/>
    <dgm:cxn modelId="{8063811D-0B73-455A-B534-FFB46AE28F5D}" type="presParOf" srcId="{EC287754-F0D4-44C4-8604-314D345EF64C}" destId="{273ACAEE-DC77-436D-8302-4BE05471A67A}" srcOrd="0" destOrd="0" presId="urn:microsoft.com/office/officeart/2018/2/layout/IconVerticalSolidList"/>
    <dgm:cxn modelId="{EB96C07C-212C-4C2C-BEEB-44DA77EF998E}" type="presParOf" srcId="{EC287754-F0D4-44C4-8604-314D345EF64C}" destId="{B67E1CD9-D26A-4D40-98C4-87AC8AD6DC7B}" srcOrd="1" destOrd="0" presId="urn:microsoft.com/office/officeart/2018/2/layout/IconVerticalSolidList"/>
    <dgm:cxn modelId="{90B99909-849F-4498-9628-2ACAD00C8CFD}" type="presParOf" srcId="{EC287754-F0D4-44C4-8604-314D345EF64C}" destId="{47F60423-94B8-47CF-A791-2288B61C20A7}" srcOrd="2" destOrd="0" presId="urn:microsoft.com/office/officeart/2018/2/layout/IconVerticalSolidList"/>
    <dgm:cxn modelId="{AAFF23B1-B99F-4B1E-B8D8-F18E0322D200}" type="presParOf" srcId="{EC287754-F0D4-44C4-8604-314D345EF64C}" destId="{C0422425-A991-47B7-A10D-53DD034A9F19}" srcOrd="3" destOrd="0" presId="urn:microsoft.com/office/officeart/2018/2/layout/IconVerticalSolidList"/>
    <dgm:cxn modelId="{498256B1-91C1-4A8D-A028-B9A6DBE62D0E}" type="presParOf" srcId="{DA5A3179-E3A3-4A6F-9A74-9002F2636DA5}" destId="{D566DAB3-0A35-4EF1-8BA5-FF8C4DFA505A}" srcOrd="5" destOrd="0" presId="urn:microsoft.com/office/officeart/2018/2/layout/IconVerticalSolidList"/>
    <dgm:cxn modelId="{4BFCE78B-54E0-4598-9B01-C56C7E211A9E}" type="presParOf" srcId="{DA5A3179-E3A3-4A6F-9A74-9002F2636DA5}" destId="{6FCCE559-03FB-41B7-B5BD-1C37101625FD}" srcOrd="6" destOrd="0" presId="urn:microsoft.com/office/officeart/2018/2/layout/IconVerticalSolidList"/>
    <dgm:cxn modelId="{5AADF757-B780-43D7-BDBD-04DDACB22A1D}" type="presParOf" srcId="{6FCCE559-03FB-41B7-B5BD-1C37101625FD}" destId="{06B11BC2-99E2-4E57-A662-E264135E22B7}" srcOrd="0" destOrd="0" presId="urn:microsoft.com/office/officeart/2018/2/layout/IconVerticalSolidList"/>
    <dgm:cxn modelId="{654CA821-04A7-4F08-A08E-63AFD7F1FAAC}" type="presParOf" srcId="{6FCCE559-03FB-41B7-B5BD-1C37101625FD}" destId="{AA17E73A-BC0D-4ED7-BCD5-F3D6659132C6}" srcOrd="1" destOrd="0" presId="urn:microsoft.com/office/officeart/2018/2/layout/IconVerticalSolidList"/>
    <dgm:cxn modelId="{477C5A65-B16C-4818-B60A-528D05D3D22A}" type="presParOf" srcId="{6FCCE559-03FB-41B7-B5BD-1C37101625FD}" destId="{D2D40052-3492-4F26-8EC0-D334E4168FA7}" srcOrd="2" destOrd="0" presId="urn:microsoft.com/office/officeart/2018/2/layout/IconVerticalSolidList"/>
    <dgm:cxn modelId="{404B4E57-04CD-4573-903F-785DD26C6A4E}" type="presParOf" srcId="{6FCCE559-03FB-41B7-B5BD-1C37101625FD}" destId="{AA72C2B2-3CA9-4F89-8061-0170198E744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82F16F-FEF6-4817-A1BA-EB0228617EAF}">
      <dsp:nvSpPr>
        <dsp:cNvPr id="0" name=""/>
        <dsp:cNvSpPr/>
      </dsp:nvSpPr>
      <dsp:spPr>
        <a:xfrm>
          <a:off x="0" y="0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integration of information technology in healthcare is revolutionizing how we deliver and manage medical services.</a:t>
          </a:r>
        </a:p>
      </dsp:txBody>
      <dsp:txXfrm>
        <a:off x="22940" y="22940"/>
        <a:ext cx="7160195" cy="737360"/>
      </dsp:txXfrm>
    </dsp:sp>
    <dsp:sp modelId="{47C1974B-47DC-4CF0-B4E9-39857C5CBDC7}">
      <dsp:nvSpPr>
        <dsp:cNvPr id="0" name=""/>
        <dsp:cNvSpPr/>
      </dsp:nvSpPr>
      <dsp:spPr>
        <a:xfrm>
          <a:off x="604647" y="892024"/>
          <a:ext cx="8097012" cy="7832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From electronic health records to telemedicine, IT tools are improving patient outcomes and enabling smarter, faster clinical decisions.</a:t>
          </a:r>
        </a:p>
      </dsp:txBody>
      <dsp:txXfrm>
        <a:off x="627587" y="914964"/>
        <a:ext cx="6937378" cy="737360"/>
      </dsp:txXfrm>
    </dsp:sp>
    <dsp:sp modelId="{73E7C7DC-F157-4AEE-A98F-8819F0D69DD6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This presentation explores how health informatics supports better care quality, enhances operational efficiency, and helps reduce overall healthcare costs through data-driven strategies.</a:t>
          </a:r>
        </a:p>
      </dsp:txBody>
      <dsp:txXfrm>
        <a:off x="1232233" y="1806988"/>
        <a:ext cx="6937378" cy="737360"/>
      </dsp:txXfrm>
    </dsp:sp>
    <dsp:sp modelId="{051D4F1C-E443-4657-A7FC-D9078F519E72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As healthcare systems become increasingly digital, understanding and leveraging these technologies is essential for both providers and patients.</a:t>
          </a:r>
        </a:p>
      </dsp:txBody>
      <dsp:txXfrm>
        <a:off x="1836880" y="2699012"/>
        <a:ext cx="6937378" cy="737360"/>
      </dsp:txXfrm>
    </dsp:sp>
    <dsp:sp modelId="{FDC444B9-3D6B-482C-9AB5-640AF79E5F3C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Purpose: To improve treatment quality and reduce costs through data driven decisions.</a:t>
          </a:r>
        </a:p>
      </dsp:txBody>
      <dsp:txXfrm>
        <a:off x="2441527" y="3591037"/>
        <a:ext cx="6937378" cy="737360"/>
      </dsp:txXfrm>
    </dsp:sp>
    <dsp:sp modelId="{65E6A46B-E499-4902-B986-D482A642025C}">
      <dsp:nvSpPr>
        <dsp:cNvPr id="0" name=""/>
        <dsp:cNvSpPr/>
      </dsp:nvSpPr>
      <dsp:spPr>
        <a:xfrm>
          <a:off x="758790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702454" y="572200"/>
        <a:ext cx="280008" cy="383102"/>
      </dsp:txXfrm>
    </dsp:sp>
    <dsp:sp modelId="{2A00F920-7BB2-4045-A26C-BA21F79E1796}">
      <dsp:nvSpPr>
        <dsp:cNvPr id="0" name=""/>
        <dsp:cNvSpPr/>
      </dsp:nvSpPr>
      <dsp:spPr>
        <a:xfrm>
          <a:off x="8192552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07101" y="1464225"/>
        <a:ext cx="280008" cy="383102"/>
      </dsp:txXfrm>
    </dsp:sp>
    <dsp:sp modelId="{3408F823-B275-4AA4-9929-441AFB7B37DE}">
      <dsp:nvSpPr>
        <dsp:cNvPr id="0" name=""/>
        <dsp:cNvSpPr/>
      </dsp:nvSpPr>
      <dsp:spPr>
        <a:xfrm>
          <a:off x="879719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911748" y="2343195"/>
        <a:ext cx="280008" cy="383102"/>
      </dsp:txXfrm>
    </dsp:sp>
    <dsp:sp modelId="{E6205879-879C-4640-93AE-8E46BF4CA18D}">
      <dsp:nvSpPr>
        <dsp:cNvPr id="0" name=""/>
        <dsp:cNvSpPr/>
      </dsp:nvSpPr>
      <dsp:spPr>
        <a:xfrm>
          <a:off x="9401846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516395" y="3243922"/>
        <a:ext cx="280008" cy="383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89E77F-3BE6-3D43-B8BC-123C3CAA59C7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74526-B9D3-1941-A9F7-7B8087A09B2B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To assess the measurable effects of health informatics on healthcare quality and financial efficiency.</a:t>
          </a:r>
        </a:p>
      </dsp:txBody>
      <dsp:txXfrm>
        <a:off x="378614" y="886531"/>
        <a:ext cx="2810360" cy="1744948"/>
      </dsp:txXfrm>
    </dsp:sp>
    <dsp:sp modelId="{5C762E8F-43B7-E84A-BACD-34CDD22FFEA1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F766A7-478C-234E-AE14-1E850C36223F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To identify critical enablers and barriers in the implementation of informatics systems.</a:t>
          </a:r>
        </a:p>
      </dsp:txBody>
      <dsp:txXfrm>
        <a:off x="3946203" y="886531"/>
        <a:ext cx="2810360" cy="1744948"/>
      </dsp:txXfrm>
    </dsp:sp>
    <dsp:sp modelId="{38E8D992-BAAF-4743-8E11-956B79192046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A8BDB-7272-6542-8699-6E4743B01B4D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To examine the cost-efficiency of informatics-based healthcare models.</a:t>
          </a:r>
        </a:p>
      </dsp:txBody>
      <dsp:txXfrm>
        <a:off x="7513791" y="886531"/>
        <a:ext cx="2810360" cy="1744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09598-552D-4228-95F9-36297BB82F3F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0CCBB3-5C30-4A04-9424-8DCC78D35201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B5CE3-6CE3-4E6A-8506-5739E465B887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Real-Time Access to Data: Health professionals can access complete patient histories instantly, improving the timeliness and accuracy of diagnoses.</a:t>
          </a:r>
        </a:p>
      </dsp:txBody>
      <dsp:txXfrm>
        <a:off x="1357965" y="2319"/>
        <a:ext cx="4887299" cy="1175727"/>
      </dsp:txXfrm>
    </dsp:sp>
    <dsp:sp modelId="{783C5388-F4A8-4F53-9707-8CE20A982A91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DA6E2-D792-41A4-83C9-E6E4C67B3539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2BFA5-067D-4ED1-BC32-AC0186478D99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Streamlined Communication: Facilitates seamless coordination among primary care providers, specialists, and labs.</a:t>
          </a:r>
        </a:p>
      </dsp:txBody>
      <dsp:txXfrm>
        <a:off x="1357965" y="1471979"/>
        <a:ext cx="4887299" cy="1175727"/>
      </dsp:txXfrm>
    </dsp:sp>
    <dsp:sp modelId="{FD4E90FC-97A9-44B8-A3CA-3F5C737031E6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0537C2-9EF0-43B6-A76A-9BC50FD89610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2DAE0-6A3E-4580-BFFC-0AE3B73DB896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Clinical Decision Support: Informatics systems offer evidence-based tools that aid in diagnosing and managing diseases more effectively.</a:t>
          </a:r>
        </a:p>
      </dsp:txBody>
      <dsp:txXfrm>
        <a:off x="1357965" y="2941639"/>
        <a:ext cx="4887299" cy="1175727"/>
      </dsp:txXfrm>
    </dsp:sp>
    <dsp:sp modelId="{F243071D-E643-44E8-88C3-3E42902B6DE8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3736DF-533B-4E73-B3BC-27E57A535571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E0F97-A51F-4918-835F-6724D444E003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Patient Engagement: mHealth apps and portals allow patients to track their health, receive reminders, and communicate with providers, increasing adherence and satisfaction.</a:t>
          </a:r>
        </a:p>
      </dsp:txBody>
      <dsp:txXfrm>
        <a:off x="1357965" y="4411299"/>
        <a:ext cx="4887299" cy="11757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A1066-448B-436F-BB7D-77EC1EA1B343}">
      <dsp:nvSpPr>
        <dsp:cNvPr id="0" name=""/>
        <dsp:cNvSpPr/>
      </dsp:nvSpPr>
      <dsp:spPr>
        <a:xfrm>
          <a:off x="0" y="1808"/>
          <a:ext cx="10515600" cy="916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070B14-755C-4BE5-8C20-61DF7425A611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70693-DEF0-485A-BE7E-C5C952B0A143}">
      <dsp:nvSpPr>
        <dsp:cNvPr id="0" name=""/>
        <dsp:cNvSpPr/>
      </dsp:nvSpPr>
      <dsp:spPr>
        <a:xfrm>
          <a:off x="1058686" y="180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Expand Digital Infrastructure: Prioritize broadband and IT development in rural and underserved areas.</a:t>
          </a:r>
        </a:p>
      </dsp:txBody>
      <dsp:txXfrm>
        <a:off x="1058686" y="1808"/>
        <a:ext cx="9456913" cy="916611"/>
      </dsp:txXfrm>
    </dsp:sp>
    <dsp:sp modelId="{C021B750-4D2C-42DB-8B2F-1F5909372EED}">
      <dsp:nvSpPr>
        <dsp:cNvPr id="0" name=""/>
        <dsp:cNvSpPr/>
      </dsp:nvSpPr>
      <dsp:spPr>
        <a:xfrm>
          <a:off x="0" y="1147573"/>
          <a:ext cx="10515600" cy="9166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337853-73E0-418A-987F-F50FD2E01442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9A8EB-E3BB-4CFD-B23A-AAF68A3BF853}">
      <dsp:nvSpPr>
        <dsp:cNvPr id="0" name=""/>
        <dsp:cNvSpPr/>
      </dsp:nvSpPr>
      <dsp:spPr>
        <a:xfrm>
          <a:off x="1058686" y="114757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Government Incentives: Offer subsidies, tax benefits, and grants to encourage adoption among providers.</a:t>
          </a:r>
        </a:p>
      </dsp:txBody>
      <dsp:txXfrm>
        <a:off x="1058686" y="1147573"/>
        <a:ext cx="9456913" cy="916611"/>
      </dsp:txXfrm>
    </dsp:sp>
    <dsp:sp modelId="{273ACAEE-DC77-436D-8302-4BE05471A67A}">
      <dsp:nvSpPr>
        <dsp:cNvPr id="0" name=""/>
        <dsp:cNvSpPr/>
      </dsp:nvSpPr>
      <dsp:spPr>
        <a:xfrm>
          <a:off x="0" y="2293338"/>
          <a:ext cx="10515600" cy="9166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E1CD9-D26A-4D40-98C4-87AC8AD6DC7B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22425-A991-47B7-A10D-53DD034A9F19}">
      <dsp:nvSpPr>
        <dsp:cNvPr id="0" name=""/>
        <dsp:cNvSpPr/>
      </dsp:nvSpPr>
      <dsp:spPr>
        <a:xfrm>
          <a:off x="1058686" y="229333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Standardized Training Modules: Implement nationwide training for healthcare professionals on digital health tools.</a:t>
          </a:r>
        </a:p>
      </dsp:txBody>
      <dsp:txXfrm>
        <a:off x="1058686" y="2293338"/>
        <a:ext cx="9456913" cy="916611"/>
      </dsp:txXfrm>
    </dsp:sp>
    <dsp:sp modelId="{06B11BC2-99E2-4E57-A662-E264135E22B7}">
      <dsp:nvSpPr>
        <dsp:cNvPr id="0" name=""/>
        <dsp:cNvSpPr/>
      </dsp:nvSpPr>
      <dsp:spPr>
        <a:xfrm>
          <a:off x="0" y="3439103"/>
          <a:ext cx="10515600" cy="9166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17E73A-BC0D-4ED7-BCD5-F3D6659132C6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2C2B2-3CA9-4F89-8061-0170198E7441}">
      <dsp:nvSpPr>
        <dsp:cNvPr id="0" name=""/>
        <dsp:cNvSpPr/>
      </dsp:nvSpPr>
      <dsp:spPr>
        <a:xfrm>
          <a:off x="1058686" y="343910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Policy Alignment: Develop legal frameworks that keep pace with emerging technologies while safeguarding patient rights.</a:t>
          </a:r>
        </a:p>
      </dsp:txBody>
      <dsp:txXfrm>
        <a:off x="1058686" y="3439103"/>
        <a:ext cx="9456913" cy="916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B2C08-8E43-8CA4-6AF7-1E245B683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7243FC-57A4-78AB-F326-3EB0E64DD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614D2-F85A-A7F0-C94A-2C66D8FC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AA07-491E-C546-8E23-FB51B6381D5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1121D-6F34-B257-BA21-48509EB3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B4AF8-540C-EE7E-FE58-8509A135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51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6BD3-44C8-BF28-1993-5C94605E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BA258-B1E9-676C-7921-609B60D52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CB61C-92CA-20A2-8BE7-1ECD746C0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AA07-491E-C546-8E23-FB51B6381D5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C66E0-A5E2-C3A2-C601-D96AC3888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4BF1E-81F4-F76B-E3D7-0C8D96694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47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F2AF0B-DF97-F1EC-F7F8-CD82461D89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8DC144-18DD-02A5-7AB4-45F88DC8E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8CCAF-067D-5744-AC38-BE6B4A4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AA07-491E-C546-8E23-FB51B6381D5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CEB09-1F97-90F2-0CD3-804BD9218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00833-2D04-6A51-D865-71573ABA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A4D3-397B-D411-866B-B09BC1F3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C65B6-02CD-F4CC-0EFB-8EE12BB7E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29DE6-5A96-107B-B35D-F466111D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AA07-491E-C546-8E23-FB51B6381D5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E4FFE-0AAB-12D8-2704-ED7574C54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C00BF-986A-A771-3007-4A522339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5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FBEF-E957-5852-7907-C9BD9A98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5573C-7CAF-386F-7D42-CB1A4530D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2D1A4-4E25-595E-7E82-B8B946278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AA07-491E-C546-8E23-FB51B6381D5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F88BC-22BF-B1DC-ECA9-445BA7AAB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C1309-8AD8-2C59-7D85-5E6D3BA4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93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02D38-6DA7-C946-B39A-44B94280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838F3-D4C1-9505-3474-29AB9CCE0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65BEA5-A883-B353-B5C4-F622B8300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86B40-038B-A88D-158D-830766FA9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AA07-491E-C546-8E23-FB51B6381D5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8CDB9-E493-E968-3A3A-A83A9DF5B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06758-76A9-A066-2FA0-03ACCE77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0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197ED-46E2-D75E-0EF3-5B048977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59A87-081F-C579-8203-7B5637837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7FCBA-5D9C-E1BC-95EE-B79F11143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D7DD9-6865-8147-9B57-DD54ED4E9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A3096-DDEB-54F4-DE37-24A037E7FD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08169-A455-BE62-E35B-7CE7E05E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AA07-491E-C546-8E23-FB51B6381D5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940487-9EC7-ED50-C080-FBC9C074C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AD3352-47D2-F7F8-9CCF-A68AF5F32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22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6629D-A78C-74EB-ADBB-7B17DA359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F8EFC6-78E8-6B16-6538-4775F232F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AA07-491E-C546-8E23-FB51B6381D5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00F26-9841-D8E3-D83A-9F40D4CAF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20B72-6958-DF68-7E9D-40246E97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7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52B857-13F7-7612-3763-1F173FF7B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AA07-491E-C546-8E23-FB51B6381D5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6D85C2-FF7F-A42F-96DE-FD511469E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08FE5-D258-0DAB-1BE7-201CD0AB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0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0C4B0-D6F3-2846-D2EC-271DFBC7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6B50-58A5-71DB-F463-DE732EA71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494C5-7742-7A33-C8F1-6C8CE4C07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C5213-D708-5538-5526-312651C5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AA07-491E-C546-8E23-FB51B6381D5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3B16A-79E4-B21F-E234-07EF9100F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694B5-7C2B-DD38-6DE5-B9FA820C3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8801-3345-D3A9-0264-3CEF3DD4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D9AF69-3A95-6325-9B2D-6DEA9BDADB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3C15C-8271-CACE-D41E-B6BA05035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38A8C-3E65-0506-6432-5BCA95C32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AA07-491E-C546-8E23-FB51B6381D5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F6FA1-6E5F-5D91-913D-C5A53C6B3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92A75-4F1D-9BD4-028B-BCA4B92F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14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D45A82-3495-F16B-AFA4-631E852DA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A6137-7486-F52A-2A2F-E4B19F988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8A01F-0387-8AA6-B860-F638B7791F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01AA07-491E-C546-8E23-FB51B6381D5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AB3B0-F222-5469-F861-691D77FCF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0B85-04A5-F246-F41B-9A134B51D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C1D147-AEC9-5340-BECC-E8B09EDA8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24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a white coat and white coat touching a transparent screen&#10;&#10;AI-generated content may be incorrect.">
            <a:extLst>
              <a:ext uri="{FF2B5EF4-FFF2-40B4-BE49-F238E27FC236}">
                <a16:creationId xmlns:a16="http://schemas.microsoft.com/office/drawing/2014/main" id="{CC1E1BFD-B9F5-4013-F944-D7EA16C013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92DA8A-5CB3-FD9B-1F7A-8A184A006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4738"/>
            <a:ext cx="9144000" cy="2089052"/>
          </a:xfrm>
        </p:spPr>
        <p:txBody>
          <a:bodyPr>
            <a:noAutofit/>
          </a:bodyPr>
          <a:lstStyle/>
          <a:p>
            <a:br>
              <a:rPr lang="en-US" sz="4000" b="1">
                <a:latin typeface="+mn-lt"/>
              </a:rPr>
            </a:br>
            <a:br>
              <a:rPr lang="en-US" sz="4000" b="1">
                <a:latin typeface="+mn-lt"/>
              </a:rPr>
            </a:br>
            <a:r>
              <a:rPr lang="en-US" sz="4000" b="1" i="0" u="none" strike="noStrike">
                <a:effectLst/>
                <a:latin typeface="-webkit-standard"/>
              </a:rPr>
              <a:t>Transforming Healthcare Through Informatics: Bet</a:t>
            </a:r>
            <a:r>
              <a:rPr lang="en-US" sz="4000" b="1" i="0" u="none" strike="noStrike">
                <a:effectLst/>
                <a:latin typeface="+mn-lt"/>
              </a:rPr>
              <a:t>ter </a:t>
            </a:r>
            <a:r>
              <a:rPr lang="en-US" sz="4000" b="1" i="0" u="none" strike="noStrike">
                <a:effectLst/>
                <a:latin typeface="-webkit-standard"/>
              </a:rPr>
              <a:t>Care, Lower Costs</a:t>
            </a:r>
            <a:br>
              <a:rPr lang="en-US" sz="4000" b="1">
                <a:latin typeface="+mn-lt"/>
              </a:rPr>
            </a:br>
            <a:endParaRPr lang="en-US" sz="4000" b="1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38C4A-7E20-2E28-2880-20AAE6C3D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3538" y="3784210"/>
            <a:ext cx="7854462" cy="1473590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                                                                             Presented by</a:t>
            </a:r>
          </a:p>
          <a:p>
            <a:r>
              <a:rPr lang="en-US" sz="1700" dirty="0">
                <a:solidFill>
                  <a:srgbClr val="FFFFFF"/>
                </a:solidFill>
              </a:rPr>
              <a:t>                                        </a:t>
            </a:r>
          </a:p>
          <a:p>
            <a:pPr>
              <a:buNone/>
            </a:pPr>
            <a:r>
              <a:rPr lang="en-US" sz="1700" dirty="0">
                <a:solidFill>
                  <a:srgbClr val="FFFFFF"/>
                </a:solidFill>
              </a:rPr>
              <a:t>                                                                              </a:t>
            </a:r>
            <a:r>
              <a:rPr lang="en-US" sz="1700" dirty="0">
                <a:solidFill>
                  <a:srgbClr val="FFFFFF"/>
                </a:solidFill>
                <a:effectLst/>
              </a:rPr>
              <a:t>NIRAJ 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222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DF1A630-2A9B-41A0-92F9-FDA261070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00539-7D4D-248C-82B8-7C41992F8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 fontScale="90000"/>
          </a:bodyPr>
          <a:lstStyle/>
          <a:p>
            <a:r>
              <a:rPr lang="en-US" sz="3100" dirty="0">
                <a:latin typeface="+mn-lt"/>
              </a:rPr>
              <a:t>Real-World Case Examples/Other Research </a:t>
            </a:r>
            <a:br>
              <a:rPr lang="en-US" sz="3100" dirty="0">
                <a:latin typeface="+mn-lt"/>
              </a:rPr>
            </a:br>
            <a:endParaRPr lang="en-US" sz="3100" dirty="0">
              <a:latin typeface="+mn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D9A18-7C76-62F7-DCC7-95EC540CD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Kaiser Permanente: Integrated informatics system reduced hospital readmissions by 26% through coordinated care and analytics.</a:t>
            </a:r>
          </a:p>
          <a:p>
            <a:r>
              <a:rPr lang="en-US" sz="2000" dirty="0"/>
              <a:t>VA Telehealth Services: Improved rural access to specialists and reduced travel-related costs for patients.</a:t>
            </a:r>
          </a:p>
          <a:p>
            <a:r>
              <a:rPr lang="en-US" sz="2000" dirty="0"/>
              <a:t>Epic Systems in Large Hospitals: Enabled shared records across departments, improving response time in emergencies.</a:t>
            </a:r>
          </a:p>
          <a:p>
            <a:endParaRPr lang="en-US" sz="2000" dirty="0"/>
          </a:p>
        </p:txBody>
      </p:sp>
      <p:pic>
        <p:nvPicPr>
          <p:cNvPr id="7" name="Picture 6" descr="A blue and white logo&#10;&#10;AI-generated content may be incorrect.">
            <a:extLst>
              <a:ext uri="{FF2B5EF4-FFF2-40B4-BE49-F238E27FC236}">
                <a16:creationId xmlns:a16="http://schemas.microsoft.com/office/drawing/2014/main" id="{902F1021-2E40-32ED-0A0E-4604F707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936" y="774285"/>
            <a:ext cx="1989724" cy="1999673"/>
          </a:xfrm>
          <a:prstGeom prst="rect">
            <a:avLst/>
          </a:prstGeom>
        </p:spPr>
      </p:pic>
      <p:pic>
        <p:nvPicPr>
          <p:cNvPr id="9" name="Picture 8" descr="A logo with blue text&#10;&#10;AI-generated content may be incorrect.">
            <a:extLst>
              <a:ext uri="{FF2B5EF4-FFF2-40B4-BE49-F238E27FC236}">
                <a16:creationId xmlns:a16="http://schemas.microsoft.com/office/drawing/2014/main" id="{60043145-5C9C-FD3B-2CEE-0CD0D4C2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523" y="916157"/>
            <a:ext cx="2112264" cy="1999673"/>
          </a:xfrm>
          <a:prstGeom prst="rect">
            <a:avLst/>
          </a:prstGeom>
        </p:spPr>
      </p:pic>
      <p:pic>
        <p:nvPicPr>
          <p:cNvPr id="5" name="Picture 4" descr="A sign in a building&#10;&#10;AI-generated content may be incorrect.">
            <a:extLst>
              <a:ext uri="{FF2B5EF4-FFF2-40B4-BE49-F238E27FC236}">
                <a16:creationId xmlns:a16="http://schemas.microsoft.com/office/drawing/2014/main" id="{A6754E5E-434F-70A6-25BF-DA6702D56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667" y="3397332"/>
            <a:ext cx="4389120" cy="23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DF6B93-F3AC-40E0-8651-89582E5E8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027539-FDC1-4BD7-ABD3-2C968846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153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46EFA5-E6C7-4867-8011-E729148E8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685800"/>
            <a:ext cx="6742953" cy="54864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AF1FF-C0B3-DC8A-0E77-BCB9DDBF4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799" y="1158949"/>
            <a:ext cx="5461225" cy="1118087"/>
          </a:xfrm>
        </p:spPr>
        <p:txBody>
          <a:bodyPr anchor="b">
            <a:normAutofit/>
          </a:bodyPr>
          <a:lstStyle/>
          <a:p>
            <a:pPr algn="ctr"/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Health Informatics in Pandemic Response</a:t>
            </a:r>
            <a:b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</a:br>
            <a:endParaRPr lang="en-US" sz="220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EE27B-F97F-31ED-CDFF-7F07432BF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799" y="2563907"/>
            <a:ext cx="5461225" cy="2976191"/>
          </a:xfrm>
        </p:spPr>
        <p:txBody>
          <a:bodyPr anchor="t">
            <a:normAutofit/>
          </a:bodyPr>
          <a:lstStyle/>
          <a:p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Enabled real-time contact tracing and symptom tracking through mobile apps.</a:t>
            </a:r>
          </a:p>
          <a:p>
            <a:pPr marL="0" indent="0">
              <a:buNone/>
            </a:pPr>
            <a:endParaRPr lang="en-US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Aggregated data to monitor ICU occupancy and resource allocation.</a:t>
            </a:r>
          </a:p>
          <a:p>
            <a:pPr marL="0" indent="0">
              <a:buNone/>
            </a:pPr>
            <a:endParaRPr lang="en-US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Facilitated widespread adoption of teleconsultations, ensuring continuity of care during lockdowns.</a:t>
            </a:r>
          </a:p>
          <a:p>
            <a:endParaRPr lang="en-US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 descr="A screenshot of several different types of cell phones&#10;&#10;AI-generated content may be incorrect.">
            <a:extLst>
              <a:ext uri="{FF2B5EF4-FFF2-40B4-BE49-F238E27FC236}">
                <a16:creationId xmlns:a16="http://schemas.microsoft.com/office/drawing/2014/main" id="{E33C5EC4-77EA-9560-C570-64E76A8297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88" r="6562" b="-3"/>
          <a:stretch/>
        </p:blipFill>
        <p:spPr>
          <a:xfrm>
            <a:off x="8779933" y="685798"/>
            <a:ext cx="2726267" cy="2421467"/>
          </a:xfrm>
          <a:prstGeom prst="rect">
            <a:avLst/>
          </a:prstGeom>
        </p:spPr>
      </p:pic>
      <p:pic>
        <p:nvPicPr>
          <p:cNvPr id="5" name="Picture 4" descr="A diagram of a patient monitoring&#10;&#10;AI-generated content may be incorrect.">
            <a:extLst>
              <a:ext uri="{FF2B5EF4-FFF2-40B4-BE49-F238E27FC236}">
                <a16:creationId xmlns:a16="http://schemas.microsoft.com/office/drawing/2014/main" id="{BB4D3ED3-863D-7007-A0B3-6A7BBE0024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724" r="-2" b="10663"/>
          <a:stretch/>
        </p:blipFill>
        <p:spPr>
          <a:xfrm>
            <a:off x="8779933" y="3750732"/>
            <a:ext cx="2726267" cy="242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21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AC4BC-878B-D93B-FFC3-5E624CD27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 fontScale="90000"/>
          </a:bodyPr>
          <a:lstStyle/>
          <a:p>
            <a:r>
              <a:rPr lang="en-US" sz="2500" dirty="0">
                <a:latin typeface="+mn-lt"/>
              </a:rPr>
              <a:t>Future Directions in Health Informatics/Opportunity for research in this new horizon.</a:t>
            </a:r>
            <a:br>
              <a:rPr lang="en-US" sz="2500" dirty="0">
                <a:latin typeface="+mn-lt"/>
              </a:rPr>
            </a:br>
            <a:endParaRPr lang="en-US" sz="2500" dirty="0">
              <a:latin typeface="+mn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F769B-1AC9-5F0F-74B1-04F3739EC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AI and Machine Learning: Personalized medicine through predictive analytics.</a:t>
            </a:r>
          </a:p>
          <a:p>
            <a:r>
              <a:rPr lang="en-US" sz="2000" dirty="0"/>
              <a:t>Blockchain for EHRs: Ensures data integrity, privacy, and secure sharing.</a:t>
            </a:r>
          </a:p>
          <a:p>
            <a:r>
              <a:rPr lang="en-US" sz="2000" dirty="0"/>
              <a:t>Wearable Tech Integration: Continuous monitoring of vitals and activity for chronic condition management.</a:t>
            </a:r>
          </a:p>
          <a:p>
            <a:endParaRPr lang="en-US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using a blood sugar test device&#10;&#10;AI-generated content may be incorrect.">
            <a:extLst>
              <a:ext uri="{FF2B5EF4-FFF2-40B4-BE49-F238E27FC236}">
                <a16:creationId xmlns:a16="http://schemas.microsoft.com/office/drawing/2014/main" id="{0CEE2D8E-72EC-0B68-9032-AF14C26B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338" y="581892"/>
            <a:ext cx="3787603" cy="2518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hand with a blood pressure monitor&#10;&#10;AI-generated content may be incorrect.">
            <a:extLst>
              <a:ext uri="{FF2B5EF4-FFF2-40B4-BE49-F238E27FC236}">
                <a16:creationId xmlns:a16="http://schemas.microsoft.com/office/drawing/2014/main" id="{99D91053-803C-0951-0845-D40D77947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689" y="3707894"/>
            <a:ext cx="3053037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5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doctors and nurses standing in a circle&#10;&#10;AI-generated content may be incorrect.">
            <a:extLst>
              <a:ext uri="{FF2B5EF4-FFF2-40B4-BE49-F238E27FC236}">
                <a16:creationId xmlns:a16="http://schemas.microsoft.com/office/drawing/2014/main" id="{E60DF125-8DCC-0A78-3993-1AB5125241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9" r="803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0338D-5ADD-EF42-0704-F095B314A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Conclusion</a:t>
            </a:r>
            <a:br>
              <a:rPr lang="en-US" sz="4000" dirty="0">
                <a:latin typeface="+mn-lt"/>
              </a:rPr>
            </a:b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5CF58-1A0A-BC39-6ECD-B0AD480B9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8" y="1714500"/>
            <a:ext cx="6429375" cy="4778375"/>
          </a:xfrm>
        </p:spPr>
        <p:txBody>
          <a:bodyPr>
            <a:normAutofit/>
          </a:bodyPr>
          <a:lstStyle/>
          <a:p>
            <a:r>
              <a:rPr lang="en-US" sz="2400" dirty="0"/>
              <a:t>Health informatics serves as a catalyst for more effective, safer, and cost-efficient healthcare delivery.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Strategic implementation enhances provider workflows and patient experiences alike.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Collaborative efforts from policymakers, healthcare workers, and technologists are essential to drive sustained impact.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111002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7B598-7F96-F5F6-B875-B9B94DA03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Literature Review</a:t>
            </a:r>
            <a:br>
              <a:rPr lang="en-US">
                <a:latin typeface="+mn-lt"/>
              </a:rPr>
            </a:br>
            <a:endParaRPr lang="en-US" dirty="0">
              <a:latin typeface="+mn-lt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0EC4924-C4A9-D73D-A13D-3415F5A3D4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6079892"/>
              </p:ext>
            </p:extLst>
          </p:nvPr>
        </p:nvGraphicFramePr>
        <p:xfrm>
          <a:off x="838200" y="1081825"/>
          <a:ext cx="10515597" cy="5336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0307">
                  <a:extLst>
                    <a:ext uri="{9D8B030D-6E8A-4147-A177-3AD203B41FA5}">
                      <a16:colId xmlns:a16="http://schemas.microsoft.com/office/drawing/2014/main" val="1958210673"/>
                    </a:ext>
                  </a:extLst>
                </a:gridCol>
                <a:gridCol w="3515932">
                  <a:extLst>
                    <a:ext uri="{9D8B030D-6E8A-4147-A177-3AD203B41FA5}">
                      <a16:colId xmlns:a16="http://schemas.microsoft.com/office/drawing/2014/main" val="3195804691"/>
                    </a:ext>
                  </a:extLst>
                </a:gridCol>
                <a:gridCol w="4489358">
                  <a:extLst>
                    <a:ext uri="{9D8B030D-6E8A-4147-A177-3AD203B41FA5}">
                      <a16:colId xmlns:a16="http://schemas.microsoft.com/office/drawing/2014/main" val="216830432"/>
                    </a:ext>
                  </a:extLst>
                </a:gridCol>
              </a:tblGrid>
              <a:tr h="884349">
                <a:tc>
                  <a:txBody>
                    <a:bodyPr/>
                    <a:lstStyle/>
                    <a:p>
                      <a:r>
                        <a:rPr lang="en-US" b="1"/>
                        <a:t>                      Study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                     Focus Area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                 Key Findings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1534921"/>
                  </a:ext>
                </a:extLst>
              </a:tr>
              <a:tr h="884349">
                <a:tc>
                  <a:txBody>
                    <a:bodyPr/>
                    <a:lstStyle/>
                    <a:p>
                      <a:r>
                        <a:rPr lang="en-US"/>
                        <a:t>Zhang et al. (2013)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IoT for COPD Management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- Increased compliance- Better symptom control- Reduced ER visits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940745"/>
                  </a:ext>
                </a:extLst>
              </a:tr>
              <a:tr h="884349">
                <a:tc>
                  <a:txBody>
                    <a:bodyPr/>
                    <a:lstStyle/>
                    <a:p>
                      <a:r>
                        <a:rPr lang="en-US"/>
                        <a:t>Black et al. (2011)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eHealth Safety Review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- Improved patient safety- Efficiency in clinical operations- Better care coordination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988002"/>
                  </a:ext>
                </a:extLst>
              </a:tr>
              <a:tr h="884349">
                <a:tc>
                  <a:txBody>
                    <a:bodyPr/>
                    <a:lstStyle/>
                    <a:p>
                      <a:r>
                        <a:rPr lang="en-US"/>
                        <a:t>Ruyobeza et al. (2022)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Remote Monitoring Barriers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- Need for digital infrastructure- Importance of user training and trust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654396"/>
                  </a:ext>
                </a:extLst>
              </a:tr>
              <a:tr h="884349">
                <a:tc>
                  <a:txBody>
                    <a:bodyPr/>
                    <a:lstStyle/>
                    <a:p>
                      <a:r>
                        <a:rPr lang="en-US"/>
                        <a:t>Frontiers in Public Health (2022)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Digital Health Cost Review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- Significant cost-saving potential- Long-term healthcare optimization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762301"/>
                  </a:ext>
                </a:extLst>
              </a:tr>
              <a:tr h="884349">
                <a:tc>
                  <a:txBody>
                    <a:bodyPr/>
                    <a:lstStyle/>
                    <a:p>
                      <a:r>
                        <a:rPr lang="en-US"/>
                        <a:t>JAMIA Review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Health IT Outcomes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- Enhances patient safety- Boosts provider decision-making accuracy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511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342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7BC9B-8ED4-C469-F478-2358E142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4FE6F-12FE-E99D-7C20-CE74AFEE5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marR="0">
              <a:spcAft>
                <a:spcPts val="800"/>
              </a:spcAft>
              <a:buNone/>
            </a:pPr>
            <a:endParaRPr lang="en-US" sz="1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  <a:buNone/>
            </a:pPr>
            <a:r>
              <a:rPr lang="en-US" sz="1000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</a:t>
            </a:r>
            <a:r>
              <a:rPr lang="en-US" sz="10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Zhang, J., Song, Y.-L., &amp; Bai, C.-X. (2013). MIOTIC study: A prospective, multicenter, randomized study to evaluate the long-term efficacy of mobile phone-based Internet of Things in the management of patients with stable COPD (RCT). </a:t>
            </a:r>
            <a:r>
              <a:rPr lang="en-US" sz="1000" i="1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International Journal of Chronic Obstructive Pulmonary Disease, 8</a:t>
            </a:r>
            <a:r>
              <a:rPr lang="en-US" sz="10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433–438. https://doi.org/10.xxxx</a:t>
            </a:r>
            <a:endParaRPr lang="en-US" sz="1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  <a:buNone/>
            </a:pPr>
            <a:r>
              <a:rPr lang="en-US" sz="1000" kern="10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2.</a:t>
            </a:r>
            <a:r>
              <a:rPr lang="en-US" sz="10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Black, A. D., Car, J., Pagliari, C., Anandan, C., &amp; Creswell, K., et al. (2011). The impact of eHealth on the quality and safety of health care: A systematic overview. </a:t>
            </a:r>
            <a:r>
              <a:rPr lang="en-US" sz="1000" i="1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PLoS Medicine, 8</a:t>
            </a:r>
            <a:r>
              <a:rPr lang="en-US" sz="10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(1), e1000387. https://doi.org/10.xxxx</a:t>
            </a:r>
            <a:endParaRPr lang="en-US" sz="1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  <a:buNone/>
            </a:pPr>
            <a:r>
              <a:rPr lang="en-US" sz="1000" kern="10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3.</a:t>
            </a:r>
            <a:r>
              <a:rPr lang="en-US" sz="10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Ruyobeza, B., Grobbelaar, S. S., &amp; Botha, A. (2022). Hurdles to developing and scaling remote patients' health management tools and systems: A scoping review. </a:t>
            </a:r>
            <a:r>
              <a:rPr lang="en-US" sz="1000" i="1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Systematic Reviews, 11</a:t>
            </a:r>
            <a:r>
              <a:rPr lang="en-US" sz="10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(1), 179. https://doi.org/10.xxxx</a:t>
            </a:r>
            <a:endParaRPr lang="en-US" sz="1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  <a:buNone/>
            </a:pPr>
            <a:r>
              <a:rPr lang="en-US" sz="1000" kern="10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4.</a:t>
            </a:r>
            <a:r>
              <a:rPr lang="en-US" sz="10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Gentili, A., Failla, G., Melnyk, A., Puleo, V., Tanna, G. L. D., Ricciardi, W., &amp; Cascini, F. (2022). The cost-effectiveness of digital health interventions: A systematic review of the literature. </a:t>
            </a:r>
            <a:r>
              <a:rPr lang="en-US" sz="1000" i="1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Frontiers in Public Health, 10</a:t>
            </a:r>
            <a:r>
              <a:rPr lang="en-US" sz="10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Article 787135. https://doi.org/10.3389/fpubh.2022.787135</a:t>
            </a:r>
            <a:endParaRPr lang="en-US" sz="1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  <a:buNone/>
            </a:pPr>
            <a:r>
              <a:rPr lang="en-US" sz="1000" kern="10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5. </a:t>
            </a:r>
            <a:r>
              <a:rPr lang="en-US" sz="10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Brenner, S. K., Kaushal, R., Grinspun, Z., Joyce, C., Kim, I., Allard, R. J., Delgado, D., &amp; Abramson, E. L. (2016). Effects of health information technology on patient outcomes: A systematic review. </a:t>
            </a:r>
            <a:r>
              <a:rPr lang="en-US" sz="1000" i="1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Journal of the American Medical Informatics Association, 23</a:t>
            </a:r>
            <a:r>
              <a:rPr lang="en-US" sz="10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(5), 1016–1036. https://doi.org/10.1093/jamia/ocv138</a:t>
            </a:r>
            <a:endParaRPr lang="en-US" sz="1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  <a:buNone/>
            </a:pPr>
            <a:r>
              <a:rPr lang="en-US" sz="1000" i="1" kern="10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6.</a:t>
            </a:r>
            <a:r>
              <a:rPr lang="en-US" sz="10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000" i="1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Digital health innovations</a:t>
            </a:r>
            <a:r>
              <a:rPr lang="en-US" sz="10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(2024). Retrieved from https://www.sciencedirect.com/science/article/pii/S2949953424000092</a:t>
            </a:r>
            <a:endParaRPr lang="en-US" sz="1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  <a:buNone/>
            </a:pPr>
            <a:r>
              <a:rPr lang="en-US" sz="1000" kern="10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7.</a:t>
            </a:r>
            <a:r>
              <a:rPr lang="en-US" sz="10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Rachakonda, L. (2021). IoMT-Based Accurate Stress Monitoring for Smart Healthcare (Doctoral dissertation, University of North Texas). Retrieved from https://digital.library.unt.edu/ark:/67531/metadc1808404/</a:t>
            </a:r>
            <a:endParaRPr lang="en-US" sz="1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  <a:buNone/>
            </a:pPr>
            <a:r>
              <a:rPr lang="en-US" sz="1000" kern="10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8. </a:t>
            </a:r>
            <a:r>
              <a:rPr lang="en-US" sz="10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Alahmadi, A., Khan, H. A., Shafiq, G., Ahmed, M. A., Javed, M. A., Khan, M. Z., Alsisi, R. H., &amp; Alahmadi, A. H. (2023). A privacy-preserved IoMT-based mental stress detection framework with federated learning. </a:t>
            </a:r>
            <a:r>
              <a:rPr lang="en-US" sz="1000" i="1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Journal of Supercomputing</a:t>
            </a:r>
            <a:r>
              <a:rPr lang="en-US" sz="10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Advance online publication. https://doi.org/10.1007/s11227-023-05847-3</a:t>
            </a:r>
            <a:endParaRPr lang="en-US" sz="1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</a:pPr>
            <a:r>
              <a:rPr lang="en-US" sz="10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20941203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brick wall with speech bubbles&#10;&#10;AI-generated content may be incorrect.">
            <a:extLst>
              <a:ext uri="{FF2B5EF4-FFF2-40B4-BE49-F238E27FC236}">
                <a16:creationId xmlns:a16="http://schemas.microsoft.com/office/drawing/2014/main" id="{B0CC64CA-DC6F-7195-FEF4-BE2B547B8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922" b="7987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7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DC5BB22-9265-6B38-8BEA-BB3218214F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99E6F-6310-EF11-8DEC-4D94E4E37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0" u="none" strike="noStrike">
                <a:effectLst/>
                <a:latin typeface="+mn-lt"/>
              </a:rPr>
              <a:t>Introduction</a:t>
            </a:r>
            <a:br>
              <a:rPr lang="en-US" b="0" i="0" u="none" strike="noStrike">
                <a:effectLst/>
                <a:latin typeface="+mn-lt"/>
              </a:rPr>
            </a:br>
            <a:endParaRPr lang="en-US">
              <a:latin typeface="+mn-l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BD9632-723A-AAB2-386F-EABF030E19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72178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9110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3DA03-C62B-A204-E645-C75EDB85D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+mn-lt"/>
              </a:rPr>
              <a:t>Objectives/Significance</a:t>
            </a:r>
            <a:br>
              <a:rPr lang="en-US" sz="4800" dirty="0">
                <a:latin typeface="+mn-lt"/>
              </a:rPr>
            </a:br>
            <a:endParaRPr lang="en-US" sz="4800" dirty="0">
              <a:latin typeface="+mn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3F3227-CD3A-AB28-2BE5-73BF818A8D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850383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169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d toy person in front of two lines of white figures">
            <a:extLst>
              <a:ext uri="{FF2B5EF4-FFF2-40B4-BE49-F238E27FC236}">
                <a16:creationId xmlns:a16="http://schemas.microsoft.com/office/drawing/2014/main" id="{1047102C-1756-84F4-26D7-C4EF52B6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739" r="1888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D9036D-A2FD-859A-BEB8-0F40A9B4D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3700">
                <a:latin typeface="+mn-lt"/>
              </a:rPr>
              <a:t>Population &amp; Demographics</a:t>
            </a:r>
            <a:br>
              <a:rPr lang="en-US" sz="3700">
                <a:latin typeface="+mn-lt"/>
              </a:rPr>
            </a:br>
            <a:endParaRPr lang="en-US" sz="370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CACB5-F91C-D551-DF46-89208DA1D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Age: Adults aged 18 and above.</a:t>
            </a:r>
          </a:p>
          <a:p>
            <a:r>
              <a:rPr lang="en-US" sz="2000" dirty="0"/>
              <a:t>Gender: Inclusive of all genders.</a:t>
            </a:r>
          </a:p>
          <a:p>
            <a:r>
              <a:rPr lang="en-US" sz="2000" dirty="0"/>
              <a:t>Socioeconomic Status: All income and education levels.</a:t>
            </a:r>
          </a:p>
          <a:p>
            <a:r>
              <a:rPr lang="en-US" sz="2000" dirty="0"/>
              <a:t>Geographic Scope: Urban and rural U.S. populations.</a:t>
            </a:r>
          </a:p>
          <a:p>
            <a:r>
              <a:rPr lang="en-US" sz="2000" dirty="0"/>
              <a:t>Characteristics: Tech-friendly individuals, regular healthcare users, and EHR/telehealth adopters.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8583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0C14E-2E2B-08BD-6D3C-1154197AF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anchor="b">
            <a:normAutofit/>
          </a:bodyPr>
          <a:lstStyle/>
          <a:p>
            <a:r>
              <a:rPr lang="en-US" sz="3000">
                <a:latin typeface="+mn-lt"/>
              </a:rPr>
              <a:t>Core Components of Health Informatics</a:t>
            </a:r>
            <a:br>
              <a:rPr lang="en-US" sz="3000">
                <a:latin typeface="+mn-lt"/>
              </a:rPr>
            </a:br>
            <a:endParaRPr lang="en-US" sz="3000">
              <a:latin typeface="+mn-lt"/>
            </a:endParaRPr>
          </a:p>
        </p:txBody>
      </p:sp>
      <p:sp>
        <p:nvSpPr>
          <p:cNvPr id="1049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498E-4F0C-071D-BC8F-4E4E6A7BC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167"/>
            <a:ext cx="3895522" cy="3386399"/>
          </a:xfrm>
        </p:spPr>
        <p:txBody>
          <a:bodyPr>
            <a:normAutofit/>
          </a:bodyPr>
          <a:lstStyle/>
          <a:p>
            <a:r>
              <a:rPr lang="en-US" sz="1700"/>
              <a:t>Electronic Health Records: Centralized, accessible patient information.</a:t>
            </a:r>
          </a:p>
          <a:p>
            <a:r>
              <a:rPr lang="en-US" sz="1700"/>
              <a:t>Telemedicine: Remote diagnosis and treatment via digital platforms.</a:t>
            </a:r>
          </a:p>
          <a:p>
            <a:r>
              <a:rPr lang="en-US" sz="1700"/>
              <a:t>Mobile Health (mHealth): Apps for self-monitoring, alerts, and chronic disease management.</a:t>
            </a:r>
          </a:p>
          <a:p>
            <a:r>
              <a:rPr lang="en-US" sz="1700"/>
              <a:t>Data Analytics: Predictive modeling, population health insights.</a:t>
            </a:r>
          </a:p>
          <a:p>
            <a:endParaRPr lang="en-US" sz="1700"/>
          </a:p>
        </p:txBody>
      </p:sp>
      <p:pic>
        <p:nvPicPr>
          <p:cNvPr id="4" name="Picture 3" descr="A person holding a phone and a person standing in front of a table with food&#10;&#10;Description automatically generated">
            <a:extLst>
              <a:ext uri="{FF2B5EF4-FFF2-40B4-BE49-F238E27FC236}">
                <a16:creationId xmlns:a16="http://schemas.microsoft.com/office/drawing/2014/main" id="{CC2AD061-B37A-949E-4380-08132CC75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50" y="164592"/>
            <a:ext cx="2747164" cy="3456432"/>
          </a:xfrm>
          <a:prstGeom prst="rect">
            <a:avLst/>
          </a:prstGeom>
        </p:spPr>
      </p:pic>
      <p:pic>
        <p:nvPicPr>
          <p:cNvPr id="1028" name="Picture 4" descr="The Future of Data Analytics in the Healthcare | Online MBA Programs | SMU  Cox School of Business">
            <a:extLst>
              <a:ext uri="{FF2B5EF4-FFF2-40B4-BE49-F238E27FC236}">
                <a16:creationId xmlns:a16="http://schemas.microsoft.com/office/drawing/2014/main" id="{E2FD3896-4EB3-2F29-011E-9C5164737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47888" y="421175"/>
            <a:ext cx="3785616" cy="21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10 Best Telemedicine Apps of 2023 - Seasia Infotech">
            <a:extLst>
              <a:ext uri="{FF2B5EF4-FFF2-40B4-BE49-F238E27FC236}">
                <a16:creationId xmlns:a16="http://schemas.microsoft.com/office/drawing/2014/main" id="{149AFF6F-0DF1-68A3-32DB-78868DF41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2624" y="4006478"/>
            <a:ext cx="3099816" cy="268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and mobile devices&#10;&#10;Description automatically generated with medium confidence">
            <a:extLst>
              <a:ext uri="{FF2B5EF4-FFF2-40B4-BE49-F238E27FC236}">
                <a16:creationId xmlns:a16="http://schemas.microsoft.com/office/drawing/2014/main" id="{8679594C-3B3F-90A4-AD7A-AC59A8460C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47" r="5" b="21069"/>
          <a:stretch/>
        </p:blipFill>
        <p:spPr>
          <a:xfrm>
            <a:off x="8247888" y="3581939"/>
            <a:ext cx="3785616" cy="285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4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804CCDD-88C7-4B43-A381-F2D8DAF62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84C30-AB28-2980-C140-0876173A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4"/>
            <a:ext cx="5221224" cy="2066544"/>
          </a:xfrm>
        </p:spPr>
        <p:txBody>
          <a:bodyPr anchor="b">
            <a:normAutofit fontScale="90000"/>
          </a:bodyPr>
          <a:lstStyle/>
          <a:p>
            <a:r>
              <a:rPr lang="en-US" sz="4600" dirty="0">
                <a:latin typeface="+mn-lt"/>
              </a:rPr>
              <a:t> Impact of Health Informatics in Today World</a:t>
            </a:r>
            <a:br>
              <a:rPr lang="en-US" sz="4600" dirty="0">
                <a:latin typeface="+mn-lt"/>
              </a:rPr>
            </a:br>
            <a:endParaRPr lang="en-US" sz="4600" dirty="0">
              <a:latin typeface="+mn-lt"/>
            </a:endParaRPr>
          </a:p>
        </p:txBody>
      </p:sp>
      <p:pic>
        <p:nvPicPr>
          <p:cNvPr id="6" name="Picture 5" descr="A person standing in front of a screen&#10;&#10;AI-generated content may be incorrect.">
            <a:extLst>
              <a:ext uri="{FF2B5EF4-FFF2-40B4-BE49-F238E27FC236}">
                <a16:creationId xmlns:a16="http://schemas.microsoft.com/office/drawing/2014/main" id="{D7016262-DAB9-3C0E-B8CB-29C547EA59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04" r="29375" b="-1"/>
          <a:stretch/>
        </p:blipFill>
        <p:spPr>
          <a:xfrm>
            <a:off x="6394317" y="4"/>
            <a:ext cx="2757736" cy="2524633"/>
          </a:xfrm>
          <a:custGeom>
            <a:avLst/>
            <a:gdLst/>
            <a:ahLst/>
            <a:cxnLst/>
            <a:rect l="l" t="t" r="r" b="b"/>
            <a:pathLst>
              <a:path w="2757736" h="2524633">
                <a:moveTo>
                  <a:pt x="21123" y="0"/>
                </a:moveTo>
                <a:lnTo>
                  <a:pt x="2731055" y="0"/>
                </a:lnTo>
                <a:lnTo>
                  <a:pt x="2730838" y="5093"/>
                </a:lnTo>
                <a:cubicBezTo>
                  <a:pt x="2730487" y="45377"/>
                  <a:pt x="2732295" y="85646"/>
                  <a:pt x="2738658" y="125789"/>
                </a:cubicBezTo>
                <a:cubicBezTo>
                  <a:pt x="2756621" y="238377"/>
                  <a:pt x="2761924" y="352450"/>
                  <a:pt x="2754463" y="466085"/>
                </a:cubicBezTo>
                <a:cubicBezTo>
                  <a:pt x="2744150" y="620982"/>
                  <a:pt x="2730085" y="775628"/>
                  <a:pt x="2725799" y="930904"/>
                </a:cubicBezTo>
                <a:cubicBezTo>
                  <a:pt x="2721780" y="1082146"/>
                  <a:pt x="2734774" y="1233389"/>
                  <a:pt x="2744685" y="1383875"/>
                </a:cubicBezTo>
                <a:cubicBezTo>
                  <a:pt x="2759152" y="1603429"/>
                  <a:pt x="2748838" y="1823108"/>
                  <a:pt x="2739863" y="2042788"/>
                </a:cubicBezTo>
                <a:cubicBezTo>
                  <a:pt x="2736448" y="2125925"/>
                  <a:pt x="2737930" y="2209061"/>
                  <a:pt x="2740205" y="2292197"/>
                </a:cubicBezTo>
                <a:lnTo>
                  <a:pt x="2744484" y="2501376"/>
                </a:lnTo>
                <a:lnTo>
                  <a:pt x="2513574" y="2517337"/>
                </a:lnTo>
                <a:cubicBezTo>
                  <a:pt x="2415696" y="2521959"/>
                  <a:pt x="2317754" y="2524358"/>
                  <a:pt x="2219717" y="2524288"/>
                </a:cubicBezTo>
                <a:cubicBezTo>
                  <a:pt x="2139473" y="2526009"/>
                  <a:pt x="2059213" y="2521297"/>
                  <a:pt x="1979578" y="2510176"/>
                </a:cubicBezTo>
                <a:cubicBezTo>
                  <a:pt x="1865287" y="2491406"/>
                  <a:pt x="1749852" y="2477294"/>
                  <a:pt x="1633783" y="2489008"/>
                </a:cubicBezTo>
                <a:cubicBezTo>
                  <a:pt x="1553779" y="2497192"/>
                  <a:pt x="1473902" y="2501991"/>
                  <a:pt x="1393517" y="2501709"/>
                </a:cubicBezTo>
                <a:cubicBezTo>
                  <a:pt x="1208744" y="2501709"/>
                  <a:pt x="1023847" y="2500016"/>
                  <a:pt x="839074" y="2503543"/>
                </a:cubicBezTo>
                <a:cubicBezTo>
                  <a:pt x="674622" y="2506648"/>
                  <a:pt x="510804" y="2513421"/>
                  <a:pt x="346224" y="2496346"/>
                </a:cubicBezTo>
                <a:cubicBezTo>
                  <a:pt x="285491" y="2490066"/>
                  <a:pt x="224679" y="2485859"/>
                  <a:pt x="163814" y="2483127"/>
                </a:cubicBezTo>
                <a:lnTo>
                  <a:pt x="18517" y="2479653"/>
                </a:lnTo>
                <a:lnTo>
                  <a:pt x="18260" y="2465175"/>
                </a:lnTo>
                <a:cubicBezTo>
                  <a:pt x="17160" y="2423362"/>
                  <a:pt x="16458" y="2381580"/>
                  <a:pt x="22836" y="2339990"/>
                </a:cubicBezTo>
                <a:cubicBezTo>
                  <a:pt x="31895" y="2273000"/>
                  <a:pt x="32239" y="2205116"/>
                  <a:pt x="23857" y="2138036"/>
                </a:cubicBezTo>
                <a:cubicBezTo>
                  <a:pt x="8778" y="2011225"/>
                  <a:pt x="9721" y="1883023"/>
                  <a:pt x="26663" y="1756454"/>
                </a:cubicBezTo>
                <a:cubicBezTo>
                  <a:pt x="37125" y="1682587"/>
                  <a:pt x="43121" y="1606552"/>
                  <a:pt x="24367" y="1534088"/>
                </a:cubicBezTo>
                <a:cubicBezTo>
                  <a:pt x="-19775" y="1363773"/>
                  <a:pt x="5996" y="1193203"/>
                  <a:pt x="24367" y="1023781"/>
                </a:cubicBezTo>
                <a:cubicBezTo>
                  <a:pt x="35530" y="932794"/>
                  <a:pt x="35786" y="840798"/>
                  <a:pt x="25133" y="749747"/>
                </a:cubicBezTo>
                <a:cubicBezTo>
                  <a:pt x="6226" y="615268"/>
                  <a:pt x="2577" y="479090"/>
                  <a:pt x="14289" y="343797"/>
                </a:cubicBezTo>
                <a:cubicBezTo>
                  <a:pt x="24877" y="233188"/>
                  <a:pt x="35339" y="122324"/>
                  <a:pt x="22581" y="10822"/>
                </a:cubicBezTo>
                <a:close/>
              </a:path>
            </a:pathLst>
          </a:custGeom>
        </p:spPr>
      </p:pic>
      <p:pic>
        <p:nvPicPr>
          <p:cNvPr id="12" name="Picture 11" descr="A person touching a smart phone&#10;&#10;AI-generated content may be incorrect.">
            <a:extLst>
              <a:ext uri="{FF2B5EF4-FFF2-40B4-BE49-F238E27FC236}">
                <a16:creationId xmlns:a16="http://schemas.microsoft.com/office/drawing/2014/main" id="{DA7B5C09-6DD1-7BD9-B073-1920275A59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43" r="6" b="7117"/>
          <a:stretch/>
        </p:blipFill>
        <p:spPr>
          <a:xfrm>
            <a:off x="9339374" y="1"/>
            <a:ext cx="2852627" cy="2520152"/>
          </a:xfrm>
          <a:custGeom>
            <a:avLst/>
            <a:gdLst/>
            <a:ahLst/>
            <a:cxnLst/>
            <a:rect l="l" t="t" r="r" b="b"/>
            <a:pathLst>
              <a:path w="2852627" h="2520152">
                <a:moveTo>
                  <a:pt x="10064" y="0"/>
                </a:moveTo>
                <a:lnTo>
                  <a:pt x="2852627" y="0"/>
                </a:lnTo>
                <a:lnTo>
                  <a:pt x="2852627" y="2486586"/>
                </a:lnTo>
                <a:lnTo>
                  <a:pt x="2722923" y="2488164"/>
                </a:lnTo>
                <a:cubicBezTo>
                  <a:pt x="2674488" y="2490004"/>
                  <a:pt x="2626073" y="2493170"/>
                  <a:pt x="2577690" y="2497898"/>
                </a:cubicBezTo>
                <a:cubicBezTo>
                  <a:pt x="2399458" y="2512970"/>
                  <a:pt x="2220528" y="2515143"/>
                  <a:pt x="2042042" y="2504390"/>
                </a:cubicBezTo>
                <a:cubicBezTo>
                  <a:pt x="1880764" y="2496911"/>
                  <a:pt x="1719740" y="2478563"/>
                  <a:pt x="1558080" y="2494228"/>
                </a:cubicBezTo>
                <a:cubicBezTo>
                  <a:pt x="1502460" y="2499592"/>
                  <a:pt x="1447854" y="2512575"/>
                  <a:pt x="1391850" y="2515538"/>
                </a:cubicBezTo>
                <a:cubicBezTo>
                  <a:pt x="1129488" y="2529651"/>
                  <a:pt x="868014" y="2508482"/>
                  <a:pt x="606540" y="2491124"/>
                </a:cubicBezTo>
                <a:cubicBezTo>
                  <a:pt x="511296" y="2484774"/>
                  <a:pt x="416054" y="2477012"/>
                  <a:pt x="320810" y="2494370"/>
                </a:cubicBezTo>
                <a:cubicBezTo>
                  <a:pt x="240438" y="2508129"/>
                  <a:pt x="158860" y="2510966"/>
                  <a:pt x="77878" y="2502837"/>
                </a:cubicBezTo>
                <a:lnTo>
                  <a:pt x="9154" y="2498029"/>
                </a:lnTo>
                <a:lnTo>
                  <a:pt x="8320" y="2462991"/>
                </a:lnTo>
                <a:cubicBezTo>
                  <a:pt x="6579" y="2338090"/>
                  <a:pt x="-9495" y="2212684"/>
                  <a:pt x="8320" y="2088414"/>
                </a:cubicBezTo>
                <a:cubicBezTo>
                  <a:pt x="37454" y="1869137"/>
                  <a:pt x="41459" y="1647554"/>
                  <a:pt x="20242" y="1427484"/>
                </a:cubicBezTo>
                <a:cubicBezTo>
                  <a:pt x="-386" y="1179282"/>
                  <a:pt x="-1860" y="930008"/>
                  <a:pt x="15822" y="681605"/>
                </a:cubicBezTo>
                <a:cubicBezTo>
                  <a:pt x="28413" y="497593"/>
                  <a:pt x="37789" y="313203"/>
                  <a:pt x="26537" y="128561"/>
                </a:cubicBezTo>
                <a:cubicBezTo>
                  <a:pt x="24327" y="93208"/>
                  <a:pt x="18400" y="58296"/>
                  <a:pt x="12757" y="23416"/>
                </a:cubicBezTo>
                <a:close/>
              </a:path>
            </a:pathLst>
          </a:custGeom>
        </p:spPr>
      </p:pic>
      <p:sp>
        <p:nvSpPr>
          <p:cNvPr id="26" name="sketch line">
            <a:extLst>
              <a:ext uri="{FF2B5EF4-FFF2-40B4-BE49-F238E27FC236}">
                <a16:creationId xmlns:a16="http://schemas.microsoft.com/office/drawing/2014/main" id="{BBECEAC1-4BBC-4815-B44E-D9B231A3F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520" y="260986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4F39A-C520-25C7-570A-A4D3FB94F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843784"/>
            <a:ext cx="5221224" cy="3328416"/>
          </a:xfrm>
        </p:spPr>
        <p:txBody>
          <a:bodyPr>
            <a:normAutofit/>
          </a:bodyPr>
          <a:lstStyle/>
          <a:p>
            <a:r>
              <a:rPr lang="en-US" sz="1700" dirty="0"/>
              <a:t>Reduction in Redundancies: Minimizes unnecessary testing and duplicate procedures through centralized records.</a:t>
            </a:r>
          </a:p>
          <a:p>
            <a:r>
              <a:rPr lang="en-US" sz="1700" dirty="0"/>
              <a:t>Hospital Readmission Prevention: Ongoing remote monitoring and alerts reduce acute events and emergency revisits.</a:t>
            </a:r>
          </a:p>
          <a:p>
            <a:r>
              <a:rPr lang="en-US" sz="1700" dirty="0"/>
              <a:t>Cost-Efficient Resource Allocation: Allows better management of staff schedules, equipment use, and bed assignments.</a:t>
            </a:r>
          </a:p>
          <a:p>
            <a:r>
              <a:rPr lang="en-US" sz="1700" dirty="0"/>
              <a:t>Preventive Care Emphasis: Enables proactive outreach and early detection, avoiding costly late-stage treatments.</a:t>
            </a:r>
          </a:p>
          <a:p>
            <a:endParaRPr lang="en-US" sz="1700" dirty="0"/>
          </a:p>
        </p:txBody>
      </p:sp>
      <p:pic>
        <p:nvPicPr>
          <p:cNvPr id="8" name="Picture 7" descr="Cartoon of people standing in a line at a hospital entrance&#10;&#10;AI-generated content may be incorrect.">
            <a:extLst>
              <a:ext uri="{FF2B5EF4-FFF2-40B4-BE49-F238E27FC236}">
                <a16:creationId xmlns:a16="http://schemas.microsoft.com/office/drawing/2014/main" id="{6F71B12D-1105-6158-ADDB-D4986DABF3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32" r="4548" b="1"/>
          <a:stretch/>
        </p:blipFill>
        <p:spPr>
          <a:xfrm>
            <a:off x="6388701" y="2716074"/>
            <a:ext cx="5398487" cy="3456126"/>
          </a:xfrm>
          <a:custGeom>
            <a:avLst/>
            <a:gdLst/>
            <a:ahLst/>
            <a:cxnLst/>
            <a:rect l="l" t="t" r="r" b="b"/>
            <a:pathLst>
              <a:path w="5803299" h="4141924">
                <a:moveTo>
                  <a:pt x="4086182" y="1329"/>
                </a:moveTo>
                <a:cubicBezTo>
                  <a:pt x="4156698" y="-1238"/>
                  <a:pt x="4227324" y="-85"/>
                  <a:pt x="4297823" y="4799"/>
                </a:cubicBezTo>
                <a:cubicBezTo>
                  <a:pt x="4587107" y="19899"/>
                  <a:pt x="4876647" y="16089"/>
                  <a:pt x="5166059" y="27661"/>
                </a:cubicBezTo>
                <a:cubicBezTo>
                  <a:pt x="5261555" y="31612"/>
                  <a:pt x="5356545" y="10444"/>
                  <a:pt x="5451787" y="9315"/>
                </a:cubicBezTo>
                <a:cubicBezTo>
                  <a:pt x="5565889" y="7904"/>
                  <a:pt x="5680275" y="12949"/>
                  <a:pt x="5794837" y="16636"/>
                </a:cubicBezTo>
                <a:lnTo>
                  <a:pt x="5803299" y="16810"/>
                </a:lnTo>
                <a:lnTo>
                  <a:pt x="5803299" y="4141924"/>
                </a:lnTo>
                <a:lnTo>
                  <a:pt x="25520" y="4141924"/>
                </a:lnTo>
                <a:lnTo>
                  <a:pt x="38276" y="3985509"/>
                </a:lnTo>
                <a:cubicBezTo>
                  <a:pt x="68779" y="3844294"/>
                  <a:pt x="65552" y="3697862"/>
                  <a:pt x="28835" y="3558127"/>
                </a:cubicBezTo>
                <a:cubicBezTo>
                  <a:pt x="-4463" y="3426468"/>
                  <a:pt x="-11352" y="3294426"/>
                  <a:pt x="21053" y="3161618"/>
                </a:cubicBezTo>
                <a:cubicBezTo>
                  <a:pt x="51646" y="3038188"/>
                  <a:pt x="50153" y="2908978"/>
                  <a:pt x="16716" y="2786288"/>
                </a:cubicBezTo>
                <a:cubicBezTo>
                  <a:pt x="9316" y="2754521"/>
                  <a:pt x="4787" y="2722155"/>
                  <a:pt x="3192" y="2689584"/>
                </a:cubicBezTo>
                <a:cubicBezTo>
                  <a:pt x="-6887" y="2570683"/>
                  <a:pt x="10081" y="2453440"/>
                  <a:pt x="24242" y="2335942"/>
                </a:cubicBezTo>
                <a:cubicBezTo>
                  <a:pt x="33683" y="2261054"/>
                  <a:pt x="48099" y="2185401"/>
                  <a:pt x="24242" y="2111279"/>
                </a:cubicBezTo>
                <a:cubicBezTo>
                  <a:pt x="7899" y="2059623"/>
                  <a:pt x="4264" y="2004791"/>
                  <a:pt x="13654" y="1951426"/>
                </a:cubicBezTo>
                <a:cubicBezTo>
                  <a:pt x="29486" y="1856713"/>
                  <a:pt x="32790" y="1760329"/>
                  <a:pt x="23477" y="1664761"/>
                </a:cubicBezTo>
                <a:cubicBezTo>
                  <a:pt x="17328" y="1601751"/>
                  <a:pt x="18272" y="1538243"/>
                  <a:pt x="26284" y="1475437"/>
                </a:cubicBezTo>
                <a:cubicBezTo>
                  <a:pt x="36872" y="1390981"/>
                  <a:pt x="53330" y="1304994"/>
                  <a:pt x="33300" y="1220284"/>
                </a:cubicBezTo>
                <a:cubicBezTo>
                  <a:pt x="1406" y="1085690"/>
                  <a:pt x="7785" y="951224"/>
                  <a:pt x="20543" y="815610"/>
                </a:cubicBezTo>
                <a:cubicBezTo>
                  <a:pt x="30111" y="714697"/>
                  <a:pt x="40700" y="612636"/>
                  <a:pt x="21563" y="510574"/>
                </a:cubicBezTo>
                <a:cubicBezTo>
                  <a:pt x="13335" y="463218"/>
                  <a:pt x="13335" y="414790"/>
                  <a:pt x="21563" y="367433"/>
                </a:cubicBezTo>
                <a:cubicBezTo>
                  <a:pt x="31514" y="303645"/>
                  <a:pt x="40955" y="240494"/>
                  <a:pt x="28197" y="176068"/>
                </a:cubicBezTo>
                <a:cubicBezTo>
                  <a:pt x="22584" y="148001"/>
                  <a:pt x="18374" y="119679"/>
                  <a:pt x="15439" y="91357"/>
                </a:cubicBezTo>
                <a:lnTo>
                  <a:pt x="13471" y="15444"/>
                </a:lnTo>
                <a:lnTo>
                  <a:pt x="161497" y="23093"/>
                </a:lnTo>
                <a:cubicBezTo>
                  <a:pt x="242184" y="25544"/>
                  <a:pt x="322886" y="25615"/>
                  <a:pt x="403652" y="21310"/>
                </a:cubicBezTo>
                <a:cubicBezTo>
                  <a:pt x="579090" y="9611"/>
                  <a:pt x="755048" y="12123"/>
                  <a:pt x="930155" y="28790"/>
                </a:cubicBezTo>
                <a:cubicBezTo>
                  <a:pt x="934727" y="29284"/>
                  <a:pt x="939871" y="27908"/>
                  <a:pt x="944744" y="27978"/>
                </a:cubicBezTo>
                <a:lnTo>
                  <a:pt x="944756" y="27986"/>
                </a:lnTo>
                <a:lnTo>
                  <a:pt x="949368" y="27641"/>
                </a:lnTo>
                <a:lnTo>
                  <a:pt x="981805" y="30065"/>
                </a:lnTo>
                <a:lnTo>
                  <a:pt x="983936" y="28984"/>
                </a:lnTo>
                <a:cubicBezTo>
                  <a:pt x="988825" y="29108"/>
                  <a:pt x="993905" y="30625"/>
                  <a:pt x="998603" y="30483"/>
                </a:cubicBezTo>
                <a:cubicBezTo>
                  <a:pt x="1047368" y="29496"/>
                  <a:pt x="1096133" y="30483"/>
                  <a:pt x="1144770" y="25121"/>
                </a:cubicBezTo>
                <a:cubicBezTo>
                  <a:pt x="1267037" y="10007"/>
                  <a:pt x="1390204" y="6041"/>
                  <a:pt x="1513043" y="13266"/>
                </a:cubicBezTo>
                <a:cubicBezTo>
                  <a:pt x="1691465" y="24557"/>
                  <a:pt x="1870141" y="31472"/>
                  <a:pt x="2048943" y="16089"/>
                </a:cubicBezTo>
                <a:cubicBezTo>
                  <a:pt x="2150537" y="7480"/>
                  <a:pt x="2252129" y="-1693"/>
                  <a:pt x="2353721" y="10161"/>
                </a:cubicBezTo>
                <a:cubicBezTo>
                  <a:pt x="2440545" y="21000"/>
                  <a:pt x="2528079" y="22750"/>
                  <a:pt x="2615195" y="15383"/>
                </a:cubicBezTo>
                <a:cubicBezTo>
                  <a:pt x="2710489" y="8045"/>
                  <a:pt x="2806139" y="8045"/>
                  <a:pt x="2901433" y="15383"/>
                </a:cubicBezTo>
                <a:cubicBezTo>
                  <a:pt x="2992739" y="21029"/>
                  <a:pt x="3084299" y="30483"/>
                  <a:pt x="3175351" y="20323"/>
                </a:cubicBezTo>
                <a:cubicBezTo>
                  <a:pt x="3303357" y="6210"/>
                  <a:pt x="3430983" y="10867"/>
                  <a:pt x="3558737" y="19476"/>
                </a:cubicBezTo>
                <a:cubicBezTo>
                  <a:pt x="3664265" y="26532"/>
                  <a:pt x="3770177" y="36834"/>
                  <a:pt x="3875197" y="20181"/>
                </a:cubicBezTo>
                <a:cubicBezTo>
                  <a:pt x="3945258" y="10183"/>
                  <a:pt x="4015665" y="3895"/>
                  <a:pt x="4086182" y="132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736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CB7ED-D870-0364-2ED4-E4A523BCB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br>
              <a:rPr lang="en-US" sz="5000">
                <a:latin typeface="+mn-lt"/>
              </a:rPr>
            </a:br>
            <a:br>
              <a:rPr lang="en-US" sz="5000">
                <a:latin typeface="+mn-lt"/>
              </a:rPr>
            </a:br>
            <a:r>
              <a:rPr lang="en-US" sz="5000">
                <a:latin typeface="+mn-lt"/>
              </a:rPr>
              <a:t>Positive Outcomes of Informatics Integration</a:t>
            </a:r>
            <a:br>
              <a:rPr lang="en-US" sz="5000">
                <a:latin typeface="+mn-lt"/>
              </a:rPr>
            </a:br>
            <a:br>
              <a:rPr lang="en-US" sz="5000">
                <a:latin typeface="+mn-lt"/>
              </a:rPr>
            </a:br>
            <a:endParaRPr lang="en-US" sz="5000">
              <a:latin typeface="+mn-l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CE0CDC0B-A4FC-C8FD-96E3-5A222D00D2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2138011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529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18B22-8D62-7F77-ED3B-BAEA31AF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4960945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Barriers and Implementation Challenges</a:t>
            </a:r>
            <a:br>
              <a:rPr lang="en-US" sz="2800" dirty="0">
                <a:latin typeface="+mn-lt"/>
              </a:rPr>
            </a:br>
            <a:endParaRPr lang="en-US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B99ED-F6C8-AB4E-F1E1-3C944C796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33462" cy="4351338"/>
          </a:xfrm>
        </p:spPr>
        <p:txBody>
          <a:bodyPr>
            <a:normAutofit/>
          </a:bodyPr>
          <a:lstStyle/>
          <a:p>
            <a:r>
              <a:rPr lang="en-US" sz="1800"/>
              <a:t>High Initial Investment: Includes software, hardware, and training costs that can burden smaller clinics.</a:t>
            </a:r>
          </a:p>
          <a:p>
            <a:r>
              <a:rPr lang="en-US" sz="1800"/>
              <a:t>Data Privacy Concerns: Patient information must be protected against cyber threats, requiring advanced security systems.</a:t>
            </a:r>
          </a:p>
          <a:p>
            <a:r>
              <a:rPr lang="en-US" sz="1800"/>
              <a:t>Resistance to Adoption: Some healthcare workers may be reluctant to shift from familiar paper-based systems to digital tools.</a:t>
            </a:r>
          </a:p>
          <a:p>
            <a:r>
              <a:rPr lang="en-US" sz="1800"/>
              <a:t>Need for Training and Support: Success depends on continuous education and accessible technical support for all users.</a:t>
            </a:r>
          </a:p>
          <a:p>
            <a:endParaRPr lang="en-US" sz="1800"/>
          </a:p>
        </p:txBody>
      </p:sp>
      <p:pic>
        <p:nvPicPr>
          <p:cNvPr id="11" name="Picture 10" descr="A person pointing at a screen&#10;&#10;AI-generated content may be incorrect.">
            <a:extLst>
              <a:ext uri="{FF2B5EF4-FFF2-40B4-BE49-F238E27FC236}">
                <a16:creationId xmlns:a16="http://schemas.microsoft.com/office/drawing/2014/main" id="{4C87ED79-49A1-34CA-147C-4F6E3F8978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775" b="-2"/>
          <a:stretch/>
        </p:blipFill>
        <p:spPr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omputer screen with text and numbers&#10;&#10;AI-generated content may be incorrect.">
            <a:extLst>
              <a:ext uri="{FF2B5EF4-FFF2-40B4-BE49-F238E27FC236}">
                <a16:creationId xmlns:a16="http://schemas.microsoft.com/office/drawing/2014/main" id="{5FBCB65C-7CBE-13DA-6278-72C35A66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31" r="7273" b="4"/>
          <a:stretch/>
        </p:blipFill>
        <p:spPr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9" name="Picture 8" descr="A person working on a computer&#10;&#10;AI-generated content may be incorrect.">
            <a:extLst>
              <a:ext uri="{FF2B5EF4-FFF2-40B4-BE49-F238E27FC236}">
                <a16:creationId xmlns:a16="http://schemas.microsoft.com/office/drawing/2014/main" id="{BF5D0A9F-125F-46F4-6282-E076240B20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205" r="22582"/>
          <a:stretch/>
        </p:blipFill>
        <p:spPr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556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79F28-05CA-8663-C6EB-8807DEA2E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3100">
                <a:latin typeface="+mn-lt"/>
              </a:rPr>
              <a:t>Policy and Practical Recommendations</a:t>
            </a:r>
            <a:br>
              <a:rPr lang="en-US" sz="3100">
                <a:latin typeface="+mn-lt"/>
              </a:rPr>
            </a:br>
            <a:endParaRPr lang="en-US" sz="310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7E6F1DDB-0F93-CAF4-B962-E1B288ACE0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3523306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381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</TotalTime>
  <Words>1381</Words>
  <Application>Microsoft Office PowerPoint</Application>
  <PresentationFormat>Widescreen</PresentationFormat>
  <Paragraphs>95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Times New Roman</vt:lpstr>
      <vt:lpstr>-webkit-standard</vt:lpstr>
      <vt:lpstr>Office Theme</vt:lpstr>
      <vt:lpstr>  Transforming Healthcare Through Informatics: Better Care, Lower Costs </vt:lpstr>
      <vt:lpstr>Introduction </vt:lpstr>
      <vt:lpstr>Objectives/Significance </vt:lpstr>
      <vt:lpstr>Population &amp; Demographics </vt:lpstr>
      <vt:lpstr>Core Components of Health Informatics </vt:lpstr>
      <vt:lpstr> Impact of Health Informatics in Today World </vt:lpstr>
      <vt:lpstr>  Positive Outcomes of Informatics Integration  </vt:lpstr>
      <vt:lpstr>Barriers and Implementation Challenges </vt:lpstr>
      <vt:lpstr>Policy and Practical Recommendations </vt:lpstr>
      <vt:lpstr>Real-World Case Examples/Other Research  </vt:lpstr>
      <vt:lpstr>Health Informatics in Pandemic Response </vt:lpstr>
      <vt:lpstr>Future Directions in Health Informatics/Opportunity for research in this new horizon. </vt:lpstr>
      <vt:lpstr>Conclusion </vt:lpstr>
      <vt:lpstr>Literature Review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sdammare</dc:creator>
  <cp:lastModifiedBy>fniraj</cp:lastModifiedBy>
  <cp:revision>15</cp:revision>
  <dcterms:created xsi:type="dcterms:W3CDTF">2025-04-06T22:21:21Z</dcterms:created>
  <dcterms:modified xsi:type="dcterms:W3CDTF">2025-04-15T10:11:52Z</dcterms:modified>
</cp:coreProperties>
</file>